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ppt/notesSlides/notesSlide4.xml" ContentType="application/vnd.openxmlformats-officedocument.presentationml.notesSlide+xml"/>
  <Override PartName="/ppt/theme/themeOverride3.xml" ContentType="application/vnd.openxmlformats-officedocument.themeOverride+xml"/>
  <Override PartName="/ppt/notesSlides/notesSlide5.xml" ContentType="application/vnd.openxmlformats-officedocument.presentationml.notesSlide+xml"/>
  <Override PartName="/ppt/theme/themeOverride4.xml" ContentType="application/vnd.openxmlformats-officedocument.themeOverride+xml"/>
  <Override PartName="/ppt/notesSlides/notesSlide6.xml" ContentType="application/vnd.openxmlformats-officedocument.presentationml.notesSlide+xml"/>
  <Override PartName="/ppt/theme/themeOverride5.xml" ContentType="application/vnd.openxmlformats-officedocument.themeOverride+xml"/>
  <Override PartName="/ppt/notesSlides/notesSlide7.xml" ContentType="application/vnd.openxmlformats-officedocument.presentationml.notesSlide+xml"/>
  <Override PartName="/ppt/theme/themeOverride6.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heme/themeOverride8.xml" ContentType="application/vnd.openxmlformats-officedocument.themeOverride+xml"/>
  <Override PartName="/ppt/notesSlides/notesSlide11.xml" ContentType="application/vnd.openxmlformats-officedocument.presentationml.notesSlide+xml"/>
  <Override PartName="/ppt/theme/themeOverride9.xml" ContentType="application/vnd.openxmlformats-officedocument.themeOverride+xml"/>
  <Override PartName="/ppt/notesSlides/notesSlide12.xml" ContentType="application/vnd.openxmlformats-officedocument.presentationml.notesSlide+xml"/>
  <Override PartName="/ppt/theme/themeOverride10.xml" ContentType="application/vnd.openxmlformats-officedocument.themeOverride+xml"/>
  <Override PartName="/ppt/notesSlides/notesSlide13.xml" ContentType="application/vnd.openxmlformats-officedocument.presentationml.notesSlide+xml"/>
  <Override PartName="/ppt/theme/themeOverride11.xml" ContentType="application/vnd.openxmlformats-officedocument.themeOverride+xml"/>
  <Override PartName="/ppt/notesSlides/notesSlide14.xml" ContentType="application/vnd.openxmlformats-officedocument.presentationml.notesSlide+xml"/>
  <Override PartName="/ppt/theme/themeOverride12.xml" ContentType="application/vnd.openxmlformats-officedocument.themeOverride+xml"/>
  <Override PartName="/ppt/notesSlides/notesSlide15.xml" ContentType="application/vnd.openxmlformats-officedocument.presentationml.notesSlide+xml"/>
  <Override PartName="/ppt/theme/themeOverride13.xml" ContentType="application/vnd.openxmlformats-officedocument.themeOverride+xml"/>
  <Override PartName="/ppt/notesSlides/notesSlide16.xml" ContentType="application/vnd.openxmlformats-officedocument.presentationml.notesSlide+xml"/>
  <Override PartName="/ppt/theme/themeOverride14.xml" ContentType="application/vnd.openxmlformats-officedocument.themeOverride+xml"/>
  <Override PartName="/ppt/notesSlides/notesSlide17.xml" ContentType="application/vnd.openxmlformats-officedocument.presentationml.notesSlide+xml"/>
  <Override PartName="/ppt/theme/themeOverride15.xml" ContentType="application/vnd.openxmlformats-officedocument.themeOverride+xml"/>
  <Override PartName="/ppt/notesSlides/notesSlide18.xml" ContentType="application/vnd.openxmlformats-officedocument.presentationml.notesSlide+xml"/>
  <Override PartName="/ppt/theme/themeOverride16.xml" ContentType="application/vnd.openxmlformats-officedocument.themeOverride+xml"/>
  <Override PartName="/ppt/notesSlides/notesSlide19.xml" ContentType="application/vnd.openxmlformats-officedocument.presentationml.notesSlide+xml"/>
  <Override PartName="/ppt/theme/themeOverride17.xml" ContentType="application/vnd.openxmlformats-officedocument.themeOverride+xml"/>
  <Override PartName="/ppt/notesSlides/notesSlide20.xml" ContentType="application/vnd.openxmlformats-officedocument.presentationml.notesSlide+xml"/>
  <Override PartName="/ppt/theme/themeOverride18.xml" ContentType="application/vnd.openxmlformats-officedocument.themeOverride+xml"/>
  <Override PartName="/ppt/notesSlides/notesSlide21.xml" ContentType="application/vnd.openxmlformats-officedocument.presentationml.notesSlide+xml"/>
  <Override PartName="/ppt/theme/themeOverride19.xml" ContentType="application/vnd.openxmlformats-officedocument.themeOverride+xml"/>
  <Override PartName="/ppt/notesSlides/notesSlide22.xml" ContentType="application/vnd.openxmlformats-officedocument.presentationml.notesSlide+xml"/>
  <Override PartName="/ppt/theme/themeOverride20.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369" r:id="rId12"/>
    <p:sldId id="370" r:id="rId13"/>
    <p:sldId id="371" r:id="rId14"/>
    <p:sldId id="372" r:id="rId15"/>
    <p:sldId id="334" r:id="rId16"/>
    <p:sldId id="337" r:id="rId17"/>
    <p:sldId id="367" r:id="rId18"/>
    <p:sldId id="383" r:id="rId19"/>
    <p:sldId id="335" r:id="rId20"/>
    <p:sldId id="361" r:id="rId21"/>
    <p:sldId id="336" r:id="rId22"/>
    <p:sldId id="338" r:id="rId23"/>
    <p:sldId id="339" r:id="rId24"/>
    <p:sldId id="340" r:id="rId25"/>
    <p:sldId id="341" r:id="rId26"/>
    <p:sldId id="343" r:id="rId27"/>
    <p:sldId id="351" r:id="rId28"/>
    <p:sldId id="352" r:id="rId29"/>
    <p:sldId id="353" r:id="rId30"/>
    <p:sldId id="355" r:id="rId31"/>
    <p:sldId id="356" r:id="rId32"/>
    <p:sldId id="357" r:id="rId33"/>
    <p:sldId id="358" r:id="rId34"/>
    <p:sldId id="359" r:id="rId35"/>
    <p:sldId id="360" r:id="rId36"/>
    <p:sldId id="362" r:id="rId37"/>
    <p:sldId id="373" r:id="rId38"/>
    <p:sldId id="374" r:id="rId39"/>
    <p:sldId id="380" r:id="rId40"/>
    <p:sldId id="375" r:id="rId41"/>
    <p:sldId id="376" r:id="rId42"/>
    <p:sldId id="377" r:id="rId43"/>
    <p:sldId id="378" r:id="rId44"/>
    <p:sldId id="379" r:id="rId45"/>
    <p:sldId id="325" r:id="rId46"/>
    <p:sldId id="326" r:id="rId47"/>
    <p:sldId id="327" r:id="rId48"/>
    <p:sldId id="328" r:id="rId49"/>
    <p:sldId id="329" r:id="rId50"/>
    <p:sldId id="330" r:id="rId51"/>
    <p:sldId id="331" r:id="rId52"/>
    <p:sldId id="332" r:id="rId53"/>
    <p:sldId id="333" r:id="rId5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87248" autoAdjust="0"/>
  </p:normalViewPr>
  <p:slideViewPr>
    <p:cSldViewPr>
      <p:cViewPr varScale="1">
        <p:scale>
          <a:sx n="104" d="100"/>
          <a:sy n="104" d="100"/>
        </p:scale>
        <p:origin x="-1638"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5D111CA-D010-4F7A-8408-2839A9610B58}" type="datetimeFigureOut">
              <a:rPr lang="zh-CN" altLang="en-US" smtClean="0"/>
              <a:t>2013/7/22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8833B1-F5D8-40E5-B803-1758C9910687}" type="slidenum">
              <a:rPr lang="zh-CN" altLang="en-US" smtClean="0"/>
              <a:t>‹#›</a:t>
            </a:fld>
            <a:endParaRPr lang="zh-CN" altLang="en-US"/>
          </a:p>
        </p:txBody>
      </p:sp>
    </p:spTree>
    <p:extLst>
      <p:ext uri="{BB962C8B-B14F-4D97-AF65-F5344CB8AC3E}">
        <p14:creationId xmlns:p14="http://schemas.microsoft.com/office/powerpoint/2010/main" val="34900229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hemeOverride" Target="../theme/themeOverride8.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hemeOverride" Target="../theme/themeOverride9.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hemeOverride" Target="../theme/themeOverride10.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hemeOverride" Target="../theme/themeOverride11.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hemeOverride" Target="../theme/themeOverride12.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hemeOverride" Target="../theme/themeOverride13.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44.xml"/><Relationship Id="rId2" Type="http://schemas.openxmlformats.org/officeDocument/2006/relationships/notesMaster" Target="../notesMasters/notesMaster1.xml"/><Relationship Id="rId1" Type="http://schemas.openxmlformats.org/officeDocument/2006/relationships/themeOverride" Target="../theme/themeOverride14.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45.xml"/><Relationship Id="rId2" Type="http://schemas.openxmlformats.org/officeDocument/2006/relationships/notesMaster" Target="../notesMasters/notesMaster1.xml"/><Relationship Id="rId1" Type="http://schemas.openxmlformats.org/officeDocument/2006/relationships/themeOverride" Target="../theme/themeOverride15.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notesMaster" Target="../notesMasters/notesMaster1.xml"/><Relationship Id="rId1" Type="http://schemas.openxmlformats.org/officeDocument/2006/relationships/themeOverride" Target="../theme/themeOverride16.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49.xml"/><Relationship Id="rId2" Type="http://schemas.openxmlformats.org/officeDocument/2006/relationships/notesMaster" Target="../notesMasters/notesMaster1.xml"/><Relationship Id="rId1" Type="http://schemas.openxmlformats.org/officeDocument/2006/relationships/themeOverride" Target="../theme/themeOverride17.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50.xml"/><Relationship Id="rId2" Type="http://schemas.openxmlformats.org/officeDocument/2006/relationships/notesMaster" Target="../notesMasters/notesMaster1.xml"/><Relationship Id="rId1" Type="http://schemas.openxmlformats.org/officeDocument/2006/relationships/themeOverride" Target="../theme/themeOverride18.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51.xml"/><Relationship Id="rId2" Type="http://schemas.openxmlformats.org/officeDocument/2006/relationships/notesMaster" Target="../notesMasters/notesMaster1.xml"/><Relationship Id="rId1" Type="http://schemas.openxmlformats.org/officeDocument/2006/relationships/themeOverride" Target="../theme/themeOverride19.xml"/></Relationships>
</file>

<file path=ppt/notesSlides/_rels/notesSlide22.xml.rels><?xml version="1.0" encoding="UTF-8" standalone="yes"?>
<Relationships xmlns="http://schemas.openxmlformats.org/package/2006/relationships"><Relationship Id="rId3" Type="http://schemas.openxmlformats.org/officeDocument/2006/relationships/slide" Target="../slides/slide52.xml"/><Relationship Id="rId2" Type="http://schemas.openxmlformats.org/officeDocument/2006/relationships/notesMaster" Target="../notesMasters/notesMaster1.xml"/><Relationship Id="rId1" Type="http://schemas.openxmlformats.org/officeDocument/2006/relationships/themeOverride" Target="../theme/themeOverride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22.xml"/><Relationship Id="rId2" Type="http://schemas.openxmlformats.org/officeDocument/2006/relationships/notesMaster" Target="../notesMasters/notesMaster1.xml"/><Relationship Id="rId1" Type="http://schemas.openxmlformats.org/officeDocument/2006/relationships/themeOverride" Target="../theme/themeOverride2.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hemeOverride" Target="../theme/themeOverride3.xml"/></Relationships>
</file>

<file path=ppt/notesSlides/_rels/notesSlide5.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hemeOverride" Target="../theme/themeOverride4.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29.xml"/><Relationship Id="rId2" Type="http://schemas.openxmlformats.org/officeDocument/2006/relationships/notesMaster" Target="../notesMasters/notesMaster1.xml"/><Relationship Id="rId1" Type="http://schemas.openxmlformats.org/officeDocument/2006/relationships/themeOverride" Target="../theme/themeOverride5.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30.xml"/><Relationship Id="rId2" Type="http://schemas.openxmlformats.org/officeDocument/2006/relationships/notesMaster" Target="../notesMasters/notesMaster1.xml"/><Relationship Id="rId1" Type="http://schemas.openxmlformats.org/officeDocument/2006/relationships/themeOverride" Target="../theme/themeOverride6.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hemeOverride" Target="../theme/themeOverr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dirty="0" smtClean="0"/>
              <a:t>*这部分在统计图可视化的课件中</a:t>
            </a:r>
            <a:endParaRPr lang="zh-CN" altLang="en-US" dirty="0"/>
          </a:p>
        </p:txBody>
      </p:sp>
      <p:sp>
        <p:nvSpPr>
          <p:cNvPr id="4" name="日期占位符 3"/>
          <p:cNvSpPr>
            <a:spLocks noGrp="1"/>
          </p:cNvSpPr>
          <p:nvPr>
            <p:ph type="dt" idx="10"/>
          </p:nvPr>
        </p:nvSpPr>
        <p:spPr/>
        <p:txBody>
          <a:bodyPr/>
          <a:lstStyle/>
          <a:p>
            <a:fld id="{0368EEA7-86F9-4BBB-9366-996630E3B13D}" type="datetime1">
              <a:rPr lang="zh-CN" altLang="en-US" smtClean="0"/>
              <a:pPr/>
              <a:t>2013/7/22</a:t>
            </a:fld>
            <a:endParaRPr lang="zh-CN" altLang="en-US" sz="1200"/>
          </a:p>
        </p:txBody>
      </p:sp>
      <p:sp>
        <p:nvSpPr>
          <p:cNvPr id="5" name="灯片编号占位符 4"/>
          <p:cNvSpPr>
            <a:spLocks noGrp="1"/>
          </p:cNvSpPr>
          <p:nvPr>
            <p:ph type="sldNum" sz="quarter" idx="11"/>
          </p:nvPr>
        </p:nvSpPr>
        <p:spPr/>
        <p:txBody>
          <a:bodyPr/>
          <a:lstStyle/>
          <a:p>
            <a:fld id="{99DE72D3-75CB-43AA-BFCD-95A3FA286B0C}" type="slidenum">
              <a:rPr lang="zh-CN" altLang="en-US" smtClean="0"/>
              <a:pPr/>
              <a:t>2</a:t>
            </a:fld>
            <a:endParaRPr lang="zh-CN" altLang="en-US" sz="1200"/>
          </a:p>
        </p:txBody>
      </p:sp>
    </p:spTree>
    <p:extLst>
      <p:ext uri="{BB962C8B-B14F-4D97-AF65-F5344CB8AC3E}">
        <p14:creationId xmlns:p14="http://schemas.microsoft.com/office/powerpoint/2010/main" val="30530947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endParaRPr lang="zh-CN" dirty="0"/>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Times New Roman" pitchFamily="18" charset="0"/>
                <a:ea typeface="黑体" pitchFamily="49" charset="-122"/>
                <a:cs typeface="Times New Roman" pitchFamily="18" charset="0"/>
                <a:sym typeface="Calibri" pitchFamily="34" charset="0"/>
              </a:rPr>
              <a:t>（即确定在有限的可视化视图空间中选择适量的信息进行编码，以避免在数据量大的情况下产生视觉混乱，也就是说可视化的结果中需要保持合理的信息密度）</a:t>
            </a:r>
          </a:p>
          <a:p>
            <a:endParaRPr lang="zh-CN" dirty="0"/>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Simultaneous contrast identified by Michel Eugène Chevreul refers to the manner in which the colors of two different objects affect each other. The effect is more noticeable when shared between objects of complementary color.</a:t>
            </a:r>
          </a:p>
          <a:p>
            <a:r>
              <a:rPr lang="zh-CN"/>
              <a:t>图片为</a:t>
            </a:r>
            <a:r>
              <a:rPr lang="zh-CN" altLang="zh-CN"/>
              <a:t>simultaneous contrast</a:t>
            </a:r>
            <a:r>
              <a:rPr lang="zh-CN"/>
              <a:t>的范例，三组绿色平行条的亮度因背景色而变得不同，但实际上它们颜色是一样的。</a:t>
            </a:r>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Simultaneous contrast identified by Michel Eugène Chevreul refers to the manner in which the colors of two different objects affect each other. The effect is more noticeable when shared between objects of complementary color.</a:t>
            </a:r>
          </a:p>
          <a:p>
            <a:r>
              <a:rPr lang="zh-CN"/>
              <a:t>图片为</a:t>
            </a:r>
            <a:r>
              <a:rPr lang="zh-CN" altLang="zh-CN"/>
              <a:t>simultaneous contrast</a:t>
            </a:r>
            <a:r>
              <a:rPr lang="zh-CN"/>
              <a:t>的范例，三组绿色平行条的亮度因背景色而变得不同，但实际上它们颜色是一样的。</a:t>
            </a:r>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endParaRPr lang="zh-CN" dirty="0"/>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endParaRPr lang="zh-CN" dirty="0"/>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Simultaneous contrast identified by Michel Eugène Chevreul refers to the manner in which the colors of two different objects affect each other. The effect is more noticeable when shared between objects of complementary color.</a:t>
            </a:r>
          </a:p>
          <a:p>
            <a:r>
              <a:rPr lang="zh-CN"/>
              <a:t>图片为</a:t>
            </a:r>
            <a:r>
              <a:rPr lang="zh-CN" altLang="zh-CN"/>
              <a:t>simultaneous contrast</a:t>
            </a:r>
            <a:r>
              <a:rPr lang="zh-CN"/>
              <a:t>的范例，三组绿色平行条的亮度因背景色而变得不同，但实际上它们颜色是一样的。</a:t>
            </a:r>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499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499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t>右上角诗：一种</a:t>
            </a:r>
            <a:r>
              <a:rPr lang="zh-CN" altLang="zh-CN"/>
              <a:t>verbal metaphor</a:t>
            </a:r>
            <a:r>
              <a:rPr lang="zh-CN"/>
              <a:t>，和</a:t>
            </a:r>
            <a:r>
              <a:rPr lang="zh-CN" altLang="zh-CN"/>
              <a:t>visual metaphor</a:t>
            </a:r>
            <a:r>
              <a:rPr lang="zh-CN"/>
              <a:t>作为对比</a:t>
            </a:r>
          </a:p>
        </p:txBody>
      </p:sp>
    </p:spTree>
    <p:extLst>
      <p:ext uri="{BB962C8B-B14F-4D97-AF65-F5344CB8AC3E}">
        <p14:creationId xmlns:p14="http://schemas.microsoft.com/office/powerpoint/2010/main" val="385244776"/>
      </p:ext>
    </p:extLst>
  </p:cSld>
  <p:clrMapOvr>
    <a:overrideClrMapping bg1="lt1" tx1="dk1" bg2="lt2" tx2="dk2" accent1="accent1" accent2="accent2" accent3="accent3" accent4="accent4" accent5="accent5" accent6="accent6" hlink="hlink" folHlink="folHlink"/>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89090"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89091"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t>猴面包树（</a:t>
            </a:r>
            <a:r>
              <a:rPr lang="zh-CN" altLang="zh-CN"/>
              <a:t>baobabview</a:t>
            </a:r>
            <a:r>
              <a:rPr lang="zh-CN"/>
              <a:t>）：使用树表达分类</a:t>
            </a:r>
          </a:p>
        </p:txBody>
      </p:sp>
    </p:spTree>
    <p:extLst>
      <p:ext uri="{BB962C8B-B14F-4D97-AF65-F5344CB8AC3E}">
        <p14:creationId xmlns:p14="http://schemas.microsoft.com/office/powerpoint/2010/main" val="1608492753"/>
      </p:ext>
    </p:extLst>
  </p:cSld>
  <p:clrMapOvr>
    <a:overrideClrMapping bg1="lt1" tx1="dk1" bg2="lt2" tx2="dk2" accent1="accent1" accent2="accent2" accent3="accent3" accent4="accent4" accent5="accent5" accent6="accent6" hlink="hlink" folHlink="folHlink"/>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1138"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91139"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Textflow</a:t>
            </a:r>
            <a:r>
              <a:rPr lang="zh-CN"/>
              <a:t>：使用流来表达文本主题演化</a:t>
            </a:r>
          </a:p>
          <a:p>
            <a:endParaRPr lang="zh-CN" altLang="zh-CN"/>
          </a:p>
        </p:txBody>
      </p:sp>
    </p:spTree>
    <p:extLst>
      <p:ext uri="{BB962C8B-B14F-4D97-AF65-F5344CB8AC3E}">
        <p14:creationId xmlns:p14="http://schemas.microsoft.com/office/powerpoint/2010/main" val="3552546455"/>
      </p:ext>
    </p:extLst>
  </p:cSld>
  <p:clrMapOvr>
    <a:overrideClrMapping bg1="lt1" tx1="dk1" bg2="lt2" tx2="dk2" accent1="accent1" accent2="accent2" accent3="accent3" accent4="accent4" accent5="accent5" accent6="accent6" hlink="hlink" folHlink="folHlink"/>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427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5427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The principle of expressiveness dictates the visual encoding should express all of, and only, the information in the dataset attributes.</a:t>
            </a:r>
          </a:p>
        </p:txBody>
      </p:sp>
    </p:spTree>
    <p:extLst>
      <p:ext uri="{BB962C8B-B14F-4D97-AF65-F5344CB8AC3E}">
        <p14:creationId xmlns:p14="http://schemas.microsoft.com/office/powerpoint/2010/main" val="1559525139"/>
      </p:ext>
    </p:extLst>
  </p:cSld>
  <p:clrMapOvr>
    <a:overrideClrMapping bg1="lt1" tx1="dk1" bg2="lt2" tx2="dk2" accent1="accent1" accent2="accent2" accent3="accent3" accent4="accent4" accent5="accent5" accent6="accent6" hlink="hlink" folHlink="folHlink"/>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3186"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93187"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t>不确定性在不同操作中的演化和流向</a:t>
            </a:r>
          </a:p>
        </p:txBody>
      </p:sp>
    </p:spTree>
    <p:extLst>
      <p:ext uri="{BB962C8B-B14F-4D97-AF65-F5344CB8AC3E}">
        <p14:creationId xmlns:p14="http://schemas.microsoft.com/office/powerpoint/2010/main" val="615995933"/>
      </p:ext>
    </p:extLst>
  </p:cSld>
  <p:clrMapOvr>
    <a:overrideClrMapping bg1="lt1" tx1="dk1" bg2="lt2" tx2="dk2" accent1="accent1" accent2="accent2" accent3="accent3" accent4="accent4" accent5="accent5" accent6="accent6" hlink="hlink" folHlink="folHlink"/>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523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9523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OpinionSeer</a:t>
            </a:r>
            <a:r>
              <a:rPr lang="zh-CN"/>
              <a:t>：使用摩天轮隐喻，表达不同时间尺度上对酒店的评价意见</a:t>
            </a:r>
          </a:p>
        </p:txBody>
      </p:sp>
    </p:spTree>
    <p:extLst>
      <p:ext uri="{BB962C8B-B14F-4D97-AF65-F5344CB8AC3E}">
        <p14:creationId xmlns:p14="http://schemas.microsoft.com/office/powerpoint/2010/main" val="2553793359"/>
      </p:ext>
    </p:extLst>
  </p:cSld>
  <p:clrMapOvr>
    <a:overrideClrMapping bg1="lt1" tx1="dk1" bg2="lt2" tx2="dk2" accent1="accent1" accent2="accent2" accent3="accent3" accent4="accent4" accent5="accent5" accent6="accent6" hlink="hlink" folHlink="folHlink"/>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97282"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97283"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Whisper</a:t>
            </a:r>
            <a:r>
              <a:rPr lang="zh-CN"/>
              <a:t>：使用向日葵来表达微博上的主题从产生、发展到传播的全过程</a:t>
            </a:r>
          </a:p>
        </p:txBody>
      </p:sp>
    </p:spTree>
    <p:extLst>
      <p:ext uri="{BB962C8B-B14F-4D97-AF65-F5344CB8AC3E}">
        <p14:creationId xmlns:p14="http://schemas.microsoft.com/office/powerpoint/2010/main" val="2370291989"/>
      </p:ext>
    </p:extLst>
  </p:cSld>
  <p:clrMapOvr>
    <a:overrideClrMapping bg1="lt1" tx1="dk1" bg2="lt2" tx2="dk2" accent1="accent1" accent2="accent2" accent3="accent3" accent4="accent4" accent5="accent5" accent6="accent6" hlink="hlink" folHlink="folHlink"/>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57346"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57347"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That is, the sublinear phenomena are</a:t>
            </a:r>
          </a:p>
          <a:p>
            <a:r>
              <a:rPr lang="zh-CN" altLang="zh-CN"/>
              <a:t>compressed, so doubling the physical brightness results in a perception that</a:t>
            </a:r>
          </a:p>
          <a:p>
            <a:r>
              <a:rPr lang="zh-CN" altLang="zh-CN"/>
              <a:t>is considerably less than twice as bright. The superlinear phenomena are</a:t>
            </a:r>
          </a:p>
          <a:p>
            <a:r>
              <a:rPr lang="zh-CN" altLang="zh-CN"/>
              <a:t>magnied: doubling the amount of electric current applied to the ngertips</a:t>
            </a:r>
          </a:p>
          <a:p>
            <a:r>
              <a:rPr lang="zh-CN" altLang="zh-CN"/>
              <a:t>results is a sensation that is much more than twice as great. We can see</a:t>
            </a:r>
          </a:p>
          <a:p>
            <a:r>
              <a:rPr lang="zh-CN" altLang="zh-CN"/>
              <a:t>in Figure 3.9 that length has an exponent of n = 1:0, so our perception</a:t>
            </a:r>
          </a:p>
          <a:p>
            <a:r>
              <a:rPr lang="zh-CN" altLang="zh-CN"/>
              <a:t>of length is a very close match to the true value. Here length means the</a:t>
            </a:r>
          </a:p>
          <a:p>
            <a:r>
              <a:rPr lang="zh-CN" altLang="zh-CN"/>
              <a:t>length of a line segment on a 2D plane perpendicular to the observer. The</a:t>
            </a:r>
          </a:p>
          <a:p>
            <a:r>
              <a:rPr lang="zh-CN" altLang="zh-CN"/>
              <a:t>other visual channels are not perceived as accurately: area and brightness</a:t>
            </a:r>
          </a:p>
          <a:p>
            <a:r>
              <a:rPr lang="zh-CN" altLang="zh-CN"/>
              <a:t>are compressed, and while greyscale lightness and red-grey saturation are</a:t>
            </a:r>
          </a:p>
          <a:p>
            <a:r>
              <a:rPr lang="zh-CN" altLang="zh-CN"/>
              <a:t>magnied</a:t>
            </a:r>
          </a:p>
        </p:txBody>
      </p:sp>
    </p:spTree>
    <p:extLst>
      <p:ext uri="{BB962C8B-B14F-4D97-AF65-F5344CB8AC3E}">
        <p14:creationId xmlns:p14="http://schemas.microsoft.com/office/powerpoint/2010/main" val="1364524472"/>
      </p:ext>
    </p:extLst>
  </p:cSld>
  <p:clrMapOvr>
    <a:overrideClrMapping bg1="lt1" tx1="dk1" bg2="lt2" tx2="dk2" accent1="accent1" accent2="accent2" accent3="accent3" accent4="accent4" accent5="accent5" accent6="accent6" hlink="hlink" folHlink="folHlink"/>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60418"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60419"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Clearly, we cannot separately encode two attributes of information using</a:t>
            </a:r>
          </a:p>
          <a:p>
            <a:r>
              <a:rPr lang="zh-CN" altLang="zh-CN"/>
              <a:t>vertical and horizontal spatial position, and then expect to encode a third</a:t>
            </a:r>
          </a:p>
          <a:p>
            <a:r>
              <a:rPr lang="zh-CN" altLang="zh-CN"/>
              <a:t>attribute using planar proximity. In this case it is obvious that the third</a:t>
            </a:r>
          </a:p>
          <a:p>
            <a:r>
              <a:rPr lang="zh-CN" altLang="zh-CN"/>
              <a:t>channel precludes the use of the rst two. However, some of the interchannel</a:t>
            </a:r>
          </a:p>
          <a:p>
            <a:r>
              <a:rPr lang="zh-CN" altLang="zh-CN"/>
              <a:t>interference is less obvious.</a:t>
            </a:r>
          </a:p>
        </p:txBody>
      </p:sp>
    </p:spTree>
    <p:extLst>
      <p:ext uri="{BB962C8B-B14F-4D97-AF65-F5344CB8AC3E}">
        <p14:creationId xmlns:p14="http://schemas.microsoft.com/office/powerpoint/2010/main" val="1285022347"/>
      </p:ext>
    </p:extLst>
  </p:cSld>
  <p:clrMapOvr>
    <a:overrideClrMapping bg1="lt1" tx1="dk1" bg2="lt2" tx2="dk2" accent1="accent1" accent2="accent2" accent3="accent3" accent4="accent4" accent5="accent5" accent6="accent6" hlink="hlink" folHlink="folHlink"/>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2706"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72707"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Accuracy</a:t>
            </a:r>
          </a:p>
          <a:p>
            <a:r>
              <a:rPr lang="zh-CN" altLang="zh-CN"/>
              <a:t>Visual feature</a:t>
            </a:r>
          </a:p>
          <a:p>
            <a:r>
              <a:rPr lang="zh-CN" altLang="zh-CN"/>
              <a:t>Layout</a:t>
            </a:r>
          </a:p>
          <a:p>
            <a:r>
              <a:rPr lang="zh-CN" altLang="zh-CN"/>
              <a:t>Variety</a:t>
            </a:r>
          </a:p>
          <a:p>
            <a:r>
              <a:rPr lang="zh-CN" altLang="zh-CN"/>
              <a:t>Subject</a:t>
            </a:r>
          </a:p>
          <a:p>
            <a:endParaRPr lang="zh-CN" altLang="zh-CN"/>
          </a:p>
        </p:txBody>
      </p:sp>
    </p:spTree>
    <p:extLst>
      <p:ext uri="{BB962C8B-B14F-4D97-AF65-F5344CB8AC3E}">
        <p14:creationId xmlns:p14="http://schemas.microsoft.com/office/powerpoint/2010/main" val="444905464"/>
      </p:ext>
    </p:extLst>
  </p:cSld>
  <p:clrMapOvr>
    <a:overrideClrMapping bg1="lt1" tx1="dk1" bg2="lt2" tx2="dk2" accent1="accent1" accent2="accent2" accent3="accent3" accent4="accent4" accent5="accent5" accent6="accent6" hlink="hlink" folHlink="folHlink"/>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47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747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Accuracy</a:t>
            </a:r>
          </a:p>
          <a:p>
            <a:r>
              <a:rPr lang="zh-CN" altLang="zh-CN"/>
              <a:t>Visual feature</a:t>
            </a:r>
          </a:p>
          <a:p>
            <a:r>
              <a:rPr lang="zh-CN" altLang="zh-CN"/>
              <a:t>Layout</a:t>
            </a:r>
          </a:p>
          <a:p>
            <a:r>
              <a:rPr lang="zh-CN" altLang="zh-CN"/>
              <a:t>Variety</a:t>
            </a:r>
          </a:p>
          <a:p>
            <a:r>
              <a:rPr lang="zh-CN" altLang="zh-CN"/>
              <a:t>Subject</a:t>
            </a:r>
          </a:p>
          <a:p>
            <a:endParaRPr lang="zh-CN" altLang="zh-CN"/>
          </a:p>
        </p:txBody>
      </p:sp>
    </p:spTree>
    <p:extLst>
      <p:ext uri="{BB962C8B-B14F-4D97-AF65-F5344CB8AC3E}">
        <p14:creationId xmlns:p14="http://schemas.microsoft.com/office/powerpoint/2010/main" val="1226054764"/>
      </p:ext>
    </p:extLst>
  </p:cSld>
  <p:clrMapOvr>
    <a:overrideClrMapping bg1="lt1" tx1="dk1" bg2="lt2" tx2="dk2" accent1="accent1" accent2="accent2" accent3="accent3" accent4="accent4" accent5="accent5" accent6="accent6" hlink="hlink" folHlink="folHlink"/>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7826"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77827"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a:t>Accuracy  and Variety:</a:t>
            </a:r>
            <a:r>
              <a:rPr lang="zh-CN"/>
              <a:t>增加额外的细节，被试理解结构的能力很大程度地下降</a:t>
            </a:r>
          </a:p>
        </p:txBody>
      </p:sp>
    </p:spTree>
    <p:extLst>
      <p:ext uri="{BB962C8B-B14F-4D97-AF65-F5344CB8AC3E}">
        <p14:creationId xmlns:p14="http://schemas.microsoft.com/office/powerpoint/2010/main" val="1901933728"/>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a:xfrm>
            <a:off x="685800" y="4343400"/>
            <a:ext cx="5486400" cy="4114800"/>
          </a:xfrm>
          <a:prstGeom prst="rect">
            <a:avLst/>
          </a:prstGeom>
        </p:spPr>
        <p:txBody>
          <a:bodyPr/>
          <a:lstStyle/>
          <a:p>
            <a:r>
              <a:rPr lang="zh-CN" altLang="en-US" smtClean="0"/>
              <a:t>动图</a:t>
            </a:r>
            <a:endParaRPr lang="zh-CN" altLang="en-US"/>
          </a:p>
        </p:txBody>
      </p:sp>
      <p:sp>
        <p:nvSpPr>
          <p:cNvPr id="4" name="日期占位符 3"/>
          <p:cNvSpPr>
            <a:spLocks noGrp="1"/>
          </p:cNvSpPr>
          <p:nvPr>
            <p:ph type="dt" idx="10"/>
          </p:nvPr>
        </p:nvSpPr>
        <p:spPr/>
        <p:txBody>
          <a:bodyPr/>
          <a:lstStyle/>
          <a:p>
            <a:fld id="{0368EEA7-86F9-4BBB-9366-996630E3B13D}" type="datetime1">
              <a:rPr lang="zh-CN" altLang="en-US" smtClean="0"/>
              <a:pPr/>
              <a:t>2013/7/22</a:t>
            </a:fld>
            <a:endParaRPr lang="zh-CN" altLang="en-US" sz="1200"/>
          </a:p>
        </p:txBody>
      </p:sp>
      <p:sp>
        <p:nvSpPr>
          <p:cNvPr id="5" name="灯片编号占位符 4"/>
          <p:cNvSpPr>
            <a:spLocks noGrp="1"/>
          </p:cNvSpPr>
          <p:nvPr>
            <p:ph type="sldNum" sz="quarter" idx="11"/>
          </p:nvPr>
        </p:nvSpPr>
        <p:spPr/>
        <p:txBody>
          <a:bodyPr/>
          <a:lstStyle/>
          <a:p>
            <a:fld id="{99DE72D3-75CB-43AA-BFCD-95A3FA286B0C}" type="slidenum">
              <a:rPr lang="zh-CN" altLang="en-US" smtClean="0"/>
              <a:pPr/>
              <a:t>34</a:t>
            </a:fld>
            <a:endParaRPr lang="zh-CN" altLang="en-US" sz="1200"/>
          </a:p>
        </p:txBody>
      </p:sp>
    </p:spTree>
    <p:extLst>
      <p:ext uri="{BB962C8B-B14F-4D97-AF65-F5344CB8AC3E}">
        <p14:creationId xmlns:p14="http://schemas.microsoft.com/office/powerpoint/2010/main" val="8475228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49154" name="Rectangle 2"/>
          <p:cNvSpPr>
            <a:spLocks noGrp="1" noRot="1" noChangeAspect="1" noChangeArrowheads="1"/>
          </p:cNvSpPr>
          <p:nvPr>
            <p:ph type="sldImg"/>
          </p:nvPr>
        </p:nvSpPr>
        <p:spPr>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 cmpd="sng">
                <a:solidFill>
                  <a:schemeClr val="tx1"/>
                </a:solidFill>
                <a:miter lim="800000"/>
                <a:headEnd/>
                <a:tailEnd/>
              </a14:hiddenLine>
            </a:ext>
          </a:extLst>
        </p:spPr>
      </p:sp>
      <p:sp>
        <p:nvSpPr>
          <p:cNvPr id="49155" name="Rectangle 3"/>
          <p:cNvSpPr>
            <a:spLocks noGrp="1" noRot="1" noChangeAspect="1" noChangeArrowheads="1"/>
          </p:cNvSpPr>
          <p:nvPr>
            <p:ph type="body" idx="1"/>
          </p:nvPr>
        </p:nvSpPr>
        <p:spPr bwMode="auto">
          <a:xfrm>
            <a:off x="-619125" y="8210550"/>
            <a:ext cx="7042150" cy="8928100"/>
          </a:xfrm>
          <a:prstGeom prst="rect">
            <a:avLst/>
          </a:prstGeom>
          <a:noFill/>
          <a:ln w="1">
            <a:solidFill>
              <a:schemeClr val="tx1"/>
            </a:solidFill>
            <a:miter lim="800000"/>
            <a:headEnd/>
            <a:tailEnd/>
          </a:ln>
          <a:extLst>
            <a:ext uri="{909E8E84-426E-40DD-AFC4-6F175D3DCCD1}">
              <a14:hiddenFill xmlns:a14="http://schemas.microsoft.com/office/drawing/2010/main">
                <a:solidFill>
                  <a:schemeClr val="accent1"/>
                </a:solidFill>
              </a14:hiddenFill>
            </a:ext>
          </a:extLst>
        </p:spPr>
        <p:txBody>
          <a:bodyPr/>
          <a:lstStyle/>
          <a:p>
            <a:r>
              <a:rPr lang="zh-CN" altLang="zh-CN" smtClean="0"/>
              <a:t>Simultaneous contrast identified by Michel Eugène Chevreul refers to the manner in which the colors of two different objects affect each other. The effect is more noticeable when shared between objects of complementary color.</a:t>
            </a:r>
          </a:p>
          <a:p>
            <a:r>
              <a:rPr lang="zh-CN" smtClean="0"/>
              <a:t>图片为</a:t>
            </a:r>
            <a:r>
              <a:rPr lang="zh-CN" altLang="zh-CN" smtClean="0"/>
              <a:t>simultaneous contrast</a:t>
            </a:r>
            <a:r>
              <a:rPr lang="zh-CN" smtClean="0"/>
              <a:t>的范例，三组绿色平行条的亮度因背景色而变得不同，但实际上它们颜色是一样的。</a:t>
            </a:r>
            <a:endParaRPr lang="zh-CN" dirty="0"/>
          </a:p>
        </p:txBody>
      </p:sp>
    </p:spTree>
    <p:extLst>
      <p:ext uri="{BB962C8B-B14F-4D97-AF65-F5344CB8AC3E}">
        <p14:creationId xmlns:p14="http://schemas.microsoft.com/office/powerpoint/2010/main" val="2729246913"/>
      </p:ext>
    </p:extLst>
  </p:cSld>
  <p:clrMapOvr>
    <a:overrideClrMapping bg1="lt1" tx1="dk1" bg2="lt2" tx2="dk2" accent1="accent1" accent2="accent2" accent3="accent3" accent4="accent4" accent5="accent5" accent6="accent6" hlink="hlink" folHlink="folHlink"/>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1165962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08943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253224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04556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val="12546859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1063881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27475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85729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733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55811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5476496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b" anchorCtr="0" compatLnSpc="1">
            <a:prstTxWarp prst="textNoShape">
              <a:avLst/>
            </a:prstTxWarp>
          </a:bodyPr>
          <a:lstStyle/>
          <a:p>
            <a:pPr lvl="0"/>
            <a:r>
              <a:rPr lang="zh-CN" smtClean="0">
                <a:sym typeface="Calibri" pitchFamily="34" charset="0"/>
              </a:rPr>
              <a:t>单击此处编辑母版标题样式</a:t>
            </a:r>
          </a:p>
        </p:txBody>
      </p:sp>
      <p:sp>
        <p:nvSpPr>
          <p:cNvPr id="1027" name="文本占位符 2"/>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1440" tIns="45720" rIns="91440" bIns="45720" numCol="1" anchor="t" anchorCtr="0" compatLnSpc="1">
            <a:prstTxWarp prst="textNoShape">
              <a:avLst/>
            </a:prstTxWarp>
          </a:bodyPr>
          <a:lstStyle/>
          <a:p>
            <a:pPr lvl="0"/>
            <a:r>
              <a:rPr lang="zh-CN" smtClean="0">
                <a:sym typeface="Calibri" pitchFamily="34" charset="0"/>
              </a:rPr>
              <a:t>单击此处编辑母版文本样式</a:t>
            </a:r>
          </a:p>
          <a:p>
            <a:pPr lvl="1"/>
            <a:r>
              <a:rPr lang="zh-CN" smtClean="0">
                <a:sym typeface="Calibri" pitchFamily="34" charset="0"/>
              </a:rPr>
              <a:t>第二级</a:t>
            </a:r>
          </a:p>
          <a:p>
            <a:pPr lvl="2"/>
            <a:r>
              <a:rPr lang="zh-CN" smtClean="0">
                <a:sym typeface="Calibri" pitchFamily="34" charset="0"/>
              </a:rPr>
              <a:t>第三级</a:t>
            </a:r>
          </a:p>
          <a:p>
            <a:pPr lvl="3"/>
            <a:r>
              <a:rPr lang="zh-CN" smtClean="0">
                <a:sym typeface="Calibri" pitchFamily="34" charset="0"/>
              </a:rPr>
              <a:t>第四级</a:t>
            </a:r>
          </a:p>
          <a:p>
            <a:pPr lvl="4"/>
            <a:r>
              <a:rPr lang="zh-CN" smtClean="0">
                <a:sym typeface="Calibri" pitchFamily="34" charset="0"/>
              </a:rPr>
              <a:t>第五级</a:t>
            </a:r>
          </a:p>
        </p:txBody>
      </p:sp>
      <p:pic>
        <p:nvPicPr>
          <p:cNvPr id="1028" name="图片 6"/>
          <p:cNvPicPr>
            <a:picLocks noChangeAspect="1" noChangeArrowheads="1"/>
          </p:cNvPicPr>
          <p:nvPr/>
        </p:nvPicPr>
        <p:blipFill>
          <a:blip r:embed="rId14" cstate="print">
            <a:extLst>
              <a:ext uri="{28A0092B-C50C-407E-A947-70E740481C1C}">
                <a14:useLocalDpi xmlns:a14="http://schemas.microsoft.com/office/drawing/2010/main" val="0"/>
              </a:ext>
            </a:extLst>
          </a:blip>
          <a:srcRect l="7420" t="12721" b="8833"/>
          <a:stretch>
            <a:fillRect/>
          </a:stretch>
        </p:blipFill>
        <p:spPr bwMode="auto">
          <a:xfrm>
            <a:off x="6296025" y="6588125"/>
            <a:ext cx="292100" cy="244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9" name="直接连接符 7"/>
          <p:cNvSpPr>
            <a:spLocks noChangeShapeType="1"/>
          </p:cNvSpPr>
          <p:nvPr/>
        </p:nvSpPr>
        <p:spPr bwMode="auto">
          <a:xfrm flipV="1">
            <a:off x="395288" y="6230938"/>
            <a:ext cx="8353425" cy="19050"/>
          </a:xfrm>
          <a:prstGeom prst="line">
            <a:avLst/>
          </a:prstGeom>
          <a:noFill/>
          <a:ln w="19050" cap="flat" cmpd="sng">
            <a:solidFill>
              <a:srgbClr val="A5A5A5"/>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030" name="矩形 1"/>
          <p:cNvSpPr>
            <a:spLocks noChangeArrowheads="1"/>
          </p:cNvSpPr>
          <p:nvPr/>
        </p:nvSpPr>
        <p:spPr bwMode="auto">
          <a:xfrm>
            <a:off x="6588125" y="6572250"/>
            <a:ext cx="2016125" cy="2746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200" b="1">
                <a:solidFill>
                  <a:srgbClr val="31859B"/>
                </a:solidFill>
                <a:latin typeface="Calibri" pitchFamily="34" charset="0"/>
                <a:sym typeface="Calibri" pitchFamily="34" charset="0"/>
              </a:rPr>
              <a:t>Visual Analytics Group</a:t>
            </a:r>
          </a:p>
        </p:txBody>
      </p:sp>
      <p:sp>
        <p:nvSpPr>
          <p:cNvPr id="1031" name="矩形 2"/>
          <p:cNvSpPr>
            <a:spLocks noChangeArrowheads="1"/>
          </p:cNvSpPr>
          <p:nvPr/>
        </p:nvSpPr>
        <p:spPr bwMode="auto">
          <a:xfrm>
            <a:off x="395288" y="6357938"/>
            <a:ext cx="4078287"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solidFill>
                  <a:srgbClr val="7F7F7F"/>
                </a:solidFill>
                <a:latin typeface="华文新魏" pitchFamily="2" charset="-122"/>
                <a:ea typeface="华文新魏" pitchFamily="2" charset="-122"/>
                <a:sym typeface="微软雅黑" pitchFamily="34" charset="-122"/>
              </a:rPr>
              <a:t>2013-浙江大学-数据可视化-暑期研讨会</a:t>
            </a:r>
          </a:p>
        </p:txBody>
      </p:sp>
      <p:sp>
        <p:nvSpPr>
          <p:cNvPr id="1032" name="矩形 1"/>
          <p:cNvSpPr>
            <a:spLocks noChangeArrowheads="1"/>
          </p:cNvSpPr>
          <p:nvPr/>
        </p:nvSpPr>
        <p:spPr bwMode="auto">
          <a:xfrm>
            <a:off x="5942013" y="6283325"/>
            <a:ext cx="2951162"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400" b="1">
                <a:solidFill>
                  <a:srgbClr val="5B7FAE"/>
                </a:solidFill>
                <a:latin typeface="华文楷体" pitchFamily="2" charset="-122"/>
                <a:ea typeface="华文楷体" pitchFamily="2" charset="-122"/>
                <a:sym typeface="Calibri" pitchFamily="34" charset="0"/>
              </a:rPr>
              <a:t>浙江大学CAD&amp;CG国家重点实验室</a:t>
            </a:r>
          </a:p>
        </p:txBody>
      </p:sp>
      <p:pic>
        <p:nvPicPr>
          <p:cNvPr id="1033" name="Picture 9" descr="logo2"/>
          <p:cNvPicPr>
            <a:picLocks noChangeAspect="1" noChangeArrowheads="1"/>
          </p:cNvPicPr>
          <p:nvPr/>
        </p:nvPicPr>
        <p:blipFill>
          <a:blip r:embed="rId15">
            <a:extLst>
              <a:ext uri="{28A0092B-C50C-407E-A947-70E740481C1C}">
                <a14:useLocalDpi xmlns:a14="http://schemas.microsoft.com/office/drawing/2010/main" val="0"/>
              </a:ext>
            </a:extLst>
          </a:blip>
          <a:srcRect l="38" t="23128" r="2562" b="23045"/>
          <a:stretch>
            <a:fillRect/>
          </a:stretch>
        </p:blipFill>
        <p:spPr bwMode="auto">
          <a:xfrm>
            <a:off x="5291138" y="6343650"/>
            <a:ext cx="720725" cy="18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marL="571500" indent="-571500" algn="ctr" defTabSz="0" rtl="0" eaLnBrk="1" fontAlgn="base" hangingPunct="1">
        <a:spcBef>
          <a:spcPct val="0"/>
        </a:spcBef>
        <a:spcAft>
          <a:spcPct val="0"/>
        </a:spcAft>
        <a:buSzPct val="130000"/>
        <a:defRPr sz="4400">
          <a:solidFill>
            <a:schemeClr val="tx1"/>
          </a:solidFill>
          <a:latin typeface="+mj-lt"/>
          <a:ea typeface="+mj-ea"/>
          <a:cs typeface="+mj-cs"/>
          <a:sym typeface="Calibri" pitchFamily="34" charset="0"/>
        </a:defRPr>
      </a:lvl1pPr>
      <a:lvl2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2pPr>
      <a:lvl3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3pPr>
      <a:lvl4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4pPr>
      <a:lvl5pPr marL="5715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5pPr>
      <a:lvl6pPr marL="10287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6pPr>
      <a:lvl7pPr marL="14859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7pPr>
      <a:lvl8pPr marL="19431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8pPr>
      <a:lvl9pPr marL="2400300" indent="-571500" algn="ctr" defTabSz="0" rtl="0" eaLnBrk="1" fontAlgn="base" hangingPunct="1">
        <a:spcBef>
          <a:spcPct val="0"/>
        </a:spcBef>
        <a:spcAft>
          <a:spcPct val="0"/>
        </a:spcAft>
        <a:buSzPct val="130000"/>
        <a:defRPr sz="4400">
          <a:solidFill>
            <a:schemeClr val="tx1"/>
          </a:solidFill>
          <a:latin typeface="Calibri" pitchFamily="34" charset="0"/>
          <a:ea typeface="宋体" pitchFamily="2" charset="-122"/>
          <a:sym typeface="Calibri" pitchFamily="34" charset="0"/>
        </a:defRPr>
      </a:lvl9pPr>
    </p:titleStyle>
    <p:bodyStyle>
      <a:lvl1pPr marL="342900" indent="-342900" algn="l" defTabSz="0" rtl="0" eaLnBrk="1" fontAlgn="base" hangingPunct="1">
        <a:spcBef>
          <a:spcPct val="20000"/>
        </a:spcBef>
        <a:spcAft>
          <a:spcPct val="0"/>
        </a:spcAft>
        <a:defRPr sz="3200">
          <a:solidFill>
            <a:schemeClr val="tx1"/>
          </a:solidFill>
          <a:latin typeface="+mn-lt"/>
          <a:ea typeface="+mn-ea"/>
          <a:cs typeface="+mn-cs"/>
          <a:sym typeface="Calibri" pitchFamily="34" charset="0"/>
        </a:defRPr>
      </a:lvl1pPr>
      <a:lvl2pPr marL="742950" indent="-285750" algn="l" defTabSz="0" rtl="0" eaLnBrk="1" fontAlgn="base" hangingPunct="1">
        <a:spcBef>
          <a:spcPct val="20000"/>
        </a:spcBef>
        <a:spcAft>
          <a:spcPct val="0"/>
        </a:spcAft>
        <a:defRPr sz="2800">
          <a:solidFill>
            <a:schemeClr val="tx1"/>
          </a:solidFill>
          <a:latin typeface="+mn-lt"/>
          <a:ea typeface="+mn-ea"/>
          <a:sym typeface="Calibri" pitchFamily="34" charset="0"/>
        </a:defRPr>
      </a:lvl2pPr>
      <a:lvl3pPr marL="1143000" indent="-228600" algn="l" defTabSz="0" rtl="0" eaLnBrk="1" fontAlgn="base" hangingPunct="1">
        <a:spcBef>
          <a:spcPct val="20000"/>
        </a:spcBef>
        <a:spcAft>
          <a:spcPct val="0"/>
        </a:spcAft>
        <a:defRPr sz="2400">
          <a:solidFill>
            <a:schemeClr val="tx1"/>
          </a:solidFill>
          <a:latin typeface="+mn-lt"/>
          <a:ea typeface="+mn-ea"/>
          <a:sym typeface="Calibri" pitchFamily="34" charset="0"/>
        </a:defRPr>
      </a:lvl3pPr>
      <a:lvl4pPr marL="16002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4pPr>
      <a:lvl5pPr marL="20574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5pPr>
      <a:lvl6pPr marL="25146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6pPr>
      <a:lvl7pPr marL="29718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7pPr>
      <a:lvl8pPr marL="34290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8pPr>
      <a:lvl9pPr marL="3886200" indent="-228600" algn="l" defTabSz="0" rtl="0" eaLnBrk="1" fontAlgn="base" hangingPunct="1">
        <a:spcBef>
          <a:spcPct val="20000"/>
        </a:spcBef>
        <a:spcAft>
          <a:spcPct val="0"/>
        </a:spcAft>
        <a:defRPr sz="20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37.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47.jpe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emf"/><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
        <p:nvSpPr>
          <p:cNvPr id="3074" name="TextBox 5"/>
          <p:cNvSpPr>
            <a:spLocks noChangeArrowheads="1"/>
          </p:cNvSpPr>
          <p:nvPr/>
        </p:nvSpPr>
        <p:spPr bwMode="auto">
          <a:xfrm>
            <a:off x="385763" y="457200"/>
            <a:ext cx="444817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45715">
            <a:spAutoFit/>
          </a:bodyPr>
          <a:lstStyle/>
          <a:p>
            <a:pPr>
              <a:lnSpc>
                <a:spcPts val="7200"/>
              </a:lnSpc>
            </a:pPr>
            <a:r>
              <a:rPr lang="zh-CN" altLang="en-US" sz="4800" b="1">
                <a:solidFill>
                  <a:srgbClr val="205867"/>
                </a:solidFill>
                <a:latin typeface="黑体" pitchFamily="49" charset="-122"/>
                <a:ea typeface="黑体" pitchFamily="49" charset="-122"/>
                <a:sym typeface="黑体" pitchFamily="49" charset="-122"/>
              </a:rPr>
              <a:t>数据可视化基础</a:t>
            </a:r>
            <a:endParaRPr lang="en-US" sz="4800" b="1">
              <a:solidFill>
                <a:srgbClr val="205867"/>
              </a:solidFill>
              <a:latin typeface="黑体" pitchFamily="49" charset="-122"/>
              <a:ea typeface="黑体" pitchFamily="49" charset="-122"/>
              <a:sym typeface="黑体" pitchFamily="49" charset="-122"/>
            </a:endParaRPr>
          </a:p>
        </p:txBody>
      </p:sp>
    </p:spTree>
    <p:extLst>
      <p:ext uri="{BB962C8B-B14F-4D97-AF65-F5344CB8AC3E}">
        <p14:creationId xmlns:p14="http://schemas.microsoft.com/office/powerpoint/2010/main" val="182730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a:buSzPct val="130000"/>
            </a:pPr>
            <a:endParaRPr lang="zh-CN" altLang="zh-CN" sz="4800">
              <a:latin typeface="Calibri" pitchFamily="34" charset="0"/>
              <a:sym typeface="Calibri" pitchFamily="34" charset="0"/>
            </a:endParaRPr>
          </a:p>
        </p:txBody>
      </p:sp>
      <p:sp>
        <p:nvSpPr>
          <p:cNvPr id="12291" name="标题 1"/>
          <p:cNvSpPr>
            <a:spLocks noGrp="1" noChangeArrowheads="1"/>
          </p:cNvSpPr>
          <p:nvPr>
            <p:ph type="ctrTitle"/>
          </p:nvPr>
        </p:nvSpPr>
        <p:spPr>
          <a:xfrm>
            <a:off x="93980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altLang="en-US" sz="4800" b="1" dirty="0" smtClean="0">
                <a:latin typeface="黑体" pitchFamily="49" charset="-122"/>
                <a:ea typeface="黑体" pitchFamily="49" charset="-122"/>
                <a:sym typeface="黑体" pitchFamily="49" charset="-122"/>
              </a:rPr>
              <a:t>可视化编码</a:t>
            </a:r>
            <a:endParaRPr lang="zh-CN" altLang="en-US" sz="4800" b="1" dirty="0">
              <a:latin typeface="黑体" pitchFamily="49" charset="-122"/>
              <a:ea typeface="黑体" pitchFamily="49" charset="-122"/>
              <a:sym typeface="黑体" pitchFamily="49" charset="-122"/>
            </a:endParaRPr>
          </a:p>
        </p:txBody>
      </p:sp>
      <p:cxnSp>
        <p:nvCxnSpPr>
          <p:cNvPr id="12292"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2293"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708150" y="23114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995294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0738" y="2433638"/>
            <a:ext cx="2328862" cy="30765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9459" name="标题 1"/>
          <p:cNvSpPr>
            <a:spLocks noGrp="1" noChangeArrowheads="1"/>
          </p:cNvSpPr>
          <p:nvPr/>
        </p:nvSpPr>
        <p:spPr bwMode="auto">
          <a:xfrm>
            <a:off x="68897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sz="4400">
                <a:latin typeface="Times New Roman" pitchFamily="18" charset="0"/>
                <a:ea typeface="黑体" pitchFamily="49" charset="-122"/>
                <a:cs typeface="Times New Roman" pitchFamily="18" charset="0"/>
                <a:sym typeface="Calibri" pitchFamily="34" charset="0"/>
              </a:rPr>
              <a:t>Jacques Bertin</a:t>
            </a:r>
          </a:p>
        </p:txBody>
      </p:sp>
      <p:sp>
        <p:nvSpPr>
          <p:cNvPr id="19460" name="内容占位符 2"/>
          <p:cNvSpPr>
            <a:spLocks noGrp="1" noChangeArrowheads="1"/>
          </p:cNvSpPr>
          <p:nvPr/>
        </p:nvSpPr>
        <p:spPr bwMode="auto">
          <a:xfrm>
            <a:off x="827088" y="2274888"/>
            <a:ext cx="6172200" cy="3394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spcBef>
                <a:spcPct val="20000"/>
              </a:spcBef>
              <a:buFontTx/>
              <a:buNone/>
            </a:pPr>
            <a:r>
              <a:rPr lang="zh-CN" altLang="en-US" sz="2800">
                <a:latin typeface="Times New Roman" pitchFamily="18" charset="0"/>
                <a:ea typeface="黑体" pitchFamily="49" charset="-122"/>
                <a:cs typeface="Times New Roman" pitchFamily="18" charset="0"/>
                <a:sym typeface="Calibri" pitchFamily="34" charset="0"/>
              </a:rPr>
              <a:t>法国制图学家</a:t>
            </a:r>
            <a:r>
              <a:rPr lang="en-US" sz="2800">
                <a:latin typeface="Times New Roman" pitchFamily="18" charset="0"/>
                <a:ea typeface="黑体" pitchFamily="49" charset="-122"/>
                <a:cs typeface="Times New Roman" pitchFamily="18" charset="0"/>
                <a:sym typeface="Calibri" pitchFamily="34" charset="0"/>
              </a:rPr>
              <a:t> [1918-]</a:t>
            </a:r>
            <a:endParaRPr lang="zh-CN" altLang="en-US" sz="2800">
              <a:latin typeface="Times New Roman" pitchFamily="18" charset="0"/>
              <a:ea typeface="黑体" pitchFamily="49" charset="-122"/>
              <a:cs typeface="Times New Roman" pitchFamily="18" charset="0"/>
              <a:sym typeface="Calibri" pitchFamily="34" charset="0"/>
            </a:endParaRPr>
          </a:p>
          <a:p>
            <a:pPr defTabSz="0">
              <a:spcBef>
                <a:spcPct val="20000"/>
              </a:spcBef>
              <a:buFontTx/>
              <a:buNone/>
            </a:pPr>
            <a:r>
              <a:rPr lang="zh-CN" altLang="en-US" sz="2800" i="1">
                <a:latin typeface="Times New Roman" pitchFamily="18" charset="0"/>
                <a:ea typeface="黑体" pitchFamily="49" charset="-122"/>
                <a:cs typeface="Times New Roman" pitchFamily="18" charset="0"/>
                <a:sym typeface="Calibri" pitchFamily="34" charset="0"/>
              </a:rPr>
              <a:t>“</a:t>
            </a:r>
            <a:r>
              <a:rPr lang="en-US" sz="2800" i="1">
                <a:latin typeface="Times New Roman" pitchFamily="18" charset="0"/>
                <a:ea typeface="黑体" pitchFamily="49" charset="-122"/>
                <a:cs typeface="Times New Roman" pitchFamily="18" charset="0"/>
                <a:sym typeface="Calibri" pitchFamily="34" charset="0"/>
              </a:rPr>
              <a:t>Semiology of Graphics</a:t>
            </a:r>
            <a:r>
              <a:rPr lang="zh-CN" altLang="en-US" sz="2800" i="1">
                <a:latin typeface="Times New Roman" pitchFamily="18" charset="0"/>
                <a:ea typeface="黑体" pitchFamily="49" charset="-122"/>
                <a:cs typeface="Times New Roman" pitchFamily="18" charset="0"/>
                <a:sym typeface="Calibri" pitchFamily="34" charset="0"/>
              </a:rPr>
              <a:t>”</a:t>
            </a:r>
            <a:endParaRPr lang="en-US" sz="2800" i="1">
              <a:latin typeface="Times New Roman" pitchFamily="18" charset="0"/>
              <a:ea typeface="黑体" pitchFamily="49" charset="-122"/>
              <a:cs typeface="Times New Roman" pitchFamily="18" charset="0"/>
              <a:sym typeface="Calibri" pitchFamily="34" charset="0"/>
            </a:endParaRPr>
          </a:p>
          <a:p>
            <a:pPr defTabSz="0">
              <a:spcBef>
                <a:spcPct val="20000"/>
              </a:spcBef>
              <a:buFontTx/>
              <a:buNone/>
            </a:pPr>
            <a:r>
              <a:rPr lang="en-US" sz="2800" i="1">
                <a:latin typeface="Times New Roman" pitchFamily="18" charset="0"/>
                <a:ea typeface="黑体" pitchFamily="49" charset="-122"/>
                <a:cs typeface="Times New Roman" pitchFamily="18" charset="0"/>
                <a:sym typeface="Calibri" pitchFamily="34" charset="0"/>
              </a:rPr>
              <a:t> </a:t>
            </a:r>
            <a:r>
              <a:rPr lang="en-US" sz="2800">
                <a:latin typeface="Times New Roman" pitchFamily="18" charset="0"/>
                <a:ea typeface="黑体" pitchFamily="49" charset="-122"/>
                <a:cs typeface="Times New Roman" pitchFamily="18" charset="0"/>
                <a:sym typeface="Calibri" pitchFamily="34" charset="0"/>
              </a:rPr>
              <a:t>[1967]</a:t>
            </a:r>
            <a:endParaRPr lang="zh-CN" altLang="en-US" sz="2800">
              <a:latin typeface="Times New Roman" pitchFamily="18" charset="0"/>
              <a:ea typeface="黑体" pitchFamily="49" charset="-122"/>
              <a:cs typeface="Times New Roman" pitchFamily="18" charset="0"/>
              <a:sym typeface="Calibri" pitchFamily="34" charset="0"/>
            </a:endParaRPr>
          </a:p>
          <a:p>
            <a:pPr defTabSz="0">
              <a:spcBef>
                <a:spcPct val="20000"/>
              </a:spcBef>
              <a:buFontTx/>
              <a:buNone/>
            </a:pPr>
            <a:r>
              <a:rPr lang="zh-CN" altLang="en-US" sz="2800">
                <a:latin typeface="Times New Roman" pitchFamily="18" charset="0"/>
                <a:ea typeface="黑体" pitchFamily="49" charset="-122"/>
                <a:cs typeface="Times New Roman" pitchFamily="18" charset="0"/>
                <a:sym typeface="Calibri" pitchFamily="34" charset="0"/>
              </a:rPr>
              <a:t>提出可视编码的理论原则</a:t>
            </a:r>
            <a:endParaRPr lang="en-US" sz="2800">
              <a:latin typeface="Times New Roman" pitchFamily="18" charset="0"/>
              <a:ea typeface="黑体" pitchFamily="49" charset="-122"/>
              <a:cs typeface="Times New Roman" pitchFamily="18" charset="0"/>
              <a:sym typeface="Calibri" pitchFamily="34" charset="0"/>
            </a:endParaRPr>
          </a:p>
        </p:txBody>
      </p:sp>
      <p:pic>
        <p:nvPicPr>
          <p:cNvPr id="19461" name="图片 7"/>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498600" y="3556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946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23608191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图片 4"/>
          <p:cNvPicPr>
            <a:picLocks noChangeAspect="1" noChangeArrowheads="1"/>
          </p:cNvPicPr>
          <p:nvPr/>
        </p:nvPicPr>
        <p:blipFill>
          <a:blip r:embed="rId2">
            <a:extLst>
              <a:ext uri="{28A0092B-C50C-407E-A947-70E740481C1C}">
                <a14:useLocalDpi xmlns:a14="http://schemas.microsoft.com/office/drawing/2010/main" val="0"/>
              </a:ext>
            </a:extLst>
          </a:blip>
          <a:srcRect l="32326" t="7611"/>
          <a:stretch>
            <a:fillRect/>
          </a:stretch>
        </p:blipFill>
        <p:spPr bwMode="auto">
          <a:xfrm>
            <a:off x="3524250" y="2101850"/>
            <a:ext cx="5049838" cy="412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3" name="标题 5"/>
          <p:cNvSpPr>
            <a:spLocks noGrp="1" noChangeArrowheads="1"/>
          </p:cNvSpPr>
          <p:nvPr/>
        </p:nvSpPr>
        <p:spPr bwMode="auto">
          <a:xfrm>
            <a:off x="538163"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altLang="zh-CN" sz="4400" dirty="0" err="1" smtClean="0">
                <a:latin typeface="黑体" pitchFamily="49" charset="-122"/>
                <a:ea typeface="黑体" pitchFamily="49" charset="-122"/>
                <a:sym typeface="黑体" pitchFamily="49" charset="-122"/>
              </a:rPr>
              <a:t>Bertin</a:t>
            </a:r>
            <a:r>
              <a:rPr lang="zh-CN" altLang="en-US" sz="4400" dirty="0" smtClean="0">
                <a:latin typeface="黑体" pitchFamily="49" charset="-122"/>
                <a:ea typeface="黑体" pitchFamily="49" charset="-122"/>
                <a:sym typeface="黑体" pitchFamily="49" charset="-122"/>
              </a:rPr>
              <a:t>提出的视觉变量</a:t>
            </a:r>
            <a:endParaRPr lang="zh-CN" sz="4400" dirty="0">
              <a:latin typeface="Calibri" pitchFamily="34" charset="0"/>
              <a:sym typeface="Calibri" pitchFamily="34" charset="0"/>
            </a:endParaRPr>
          </a:p>
        </p:txBody>
      </p:sp>
      <p:sp>
        <p:nvSpPr>
          <p:cNvPr id="20484" name="TextBox 1"/>
          <p:cNvSpPr>
            <a:spLocks noChangeArrowheads="1"/>
          </p:cNvSpPr>
          <p:nvPr/>
        </p:nvSpPr>
        <p:spPr bwMode="auto">
          <a:xfrm>
            <a:off x="1358900" y="2005438"/>
            <a:ext cx="1200150" cy="396875"/>
          </a:xfrm>
          <a:prstGeom prst="rect">
            <a:avLst/>
          </a:prstGeom>
          <a:noFill/>
          <a:ln>
            <a:noFill/>
          </a:ln>
          <a:effectLst/>
          <a:extLst/>
        </p:spPr>
        <p:txBody>
          <a:bodyPr>
            <a:spAutoFit/>
          </a:bodyPr>
          <a:lstStyle/>
          <a:p>
            <a:pPr algn="r"/>
            <a:r>
              <a:rPr lang="zh-CN" altLang="en-US" sz="2000" dirty="0">
                <a:solidFill>
                  <a:srgbClr val="000000"/>
                </a:solidFill>
                <a:latin typeface="黑体" pitchFamily="49" charset="-122"/>
                <a:ea typeface="黑体" pitchFamily="49" charset="-122"/>
                <a:sym typeface="黑体" pitchFamily="49" charset="-122"/>
              </a:rPr>
              <a:t>通道</a:t>
            </a:r>
          </a:p>
        </p:txBody>
      </p:sp>
      <p:sp>
        <p:nvSpPr>
          <p:cNvPr id="20485" name="TextBox 4"/>
          <p:cNvSpPr>
            <a:spLocks noChangeArrowheads="1"/>
          </p:cNvSpPr>
          <p:nvPr/>
        </p:nvSpPr>
        <p:spPr bwMode="auto">
          <a:xfrm>
            <a:off x="2266950" y="2451100"/>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位置</a:t>
            </a:r>
          </a:p>
        </p:txBody>
      </p:sp>
      <p:sp>
        <p:nvSpPr>
          <p:cNvPr id="20486" name="TextBox 6"/>
          <p:cNvSpPr>
            <a:spLocks noChangeArrowheads="1"/>
          </p:cNvSpPr>
          <p:nvPr/>
        </p:nvSpPr>
        <p:spPr bwMode="auto">
          <a:xfrm>
            <a:off x="2266950" y="2870200"/>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尺寸</a:t>
            </a:r>
          </a:p>
        </p:txBody>
      </p:sp>
      <p:sp>
        <p:nvSpPr>
          <p:cNvPr id="20487" name="TextBox 9"/>
          <p:cNvSpPr>
            <a:spLocks noChangeArrowheads="1"/>
          </p:cNvSpPr>
          <p:nvPr/>
        </p:nvSpPr>
        <p:spPr bwMode="auto">
          <a:xfrm>
            <a:off x="2266950" y="3327400"/>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灰阶值</a:t>
            </a:r>
          </a:p>
        </p:txBody>
      </p:sp>
      <p:sp>
        <p:nvSpPr>
          <p:cNvPr id="20488" name="TextBox 10"/>
          <p:cNvSpPr>
            <a:spLocks noChangeArrowheads="1"/>
          </p:cNvSpPr>
          <p:nvPr/>
        </p:nvSpPr>
        <p:spPr bwMode="auto">
          <a:xfrm>
            <a:off x="2266950" y="3917950"/>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纹理</a:t>
            </a:r>
          </a:p>
        </p:txBody>
      </p:sp>
      <p:sp>
        <p:nvSpPr>
          <p:cNvPr id="20489" name="TextBox 11"/>
          <p:cNvSpPr>
            <a:spLocks noChangeArrowheads="1"/>
          </p:cNvSpPr>
          <p:nvPr/>
        </p:nvSpPr>
        <p:spPr bwMode="auto">
          <a:xfrm>
            <a:off x="2266950" y="4305300"/>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色彩</a:t>
            </a:r>
          </a:p>
        </p:txBody>
      </p:sp>
      <p:sp>
        <p:nvSpPr>
          <p:cNvPr id="20490" name="TextBox 12"/>
          <p:cNvSpPr>
            <a:spLocks noChangeArrowheads="1"/>
          </p:cNvSpPr>
          <p:nvPr/>
        </p:nvSpPr>
        <p:spPr bwMode="auto">
          <a:xfrm>
            <a:off x="2266950" y="4724400"/>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方向</a:t>
            </a:r>
          </a:p>
        </p:txBody>
      </p:sp>
      <p:sp>
        <p:nvSpPr>
          <p:cNvPr id="20491" name="TextBox 13"/>
          <p:cNvSpPr>
            <a:spLocks noChangeArrowheads="1"/>
          </p:cNvSpPr>
          <p:nvPr/>
        </p:nvSpPr>
        <p:spPr bwMode="auto">
          <a:xfrm>
            <a:off x="2266950" y="5143500"/>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形状</a:t>
            </a:r>
          </a:p>
        </p:txBody>
      </p:sp>
      <p:sp>
        <p:nvSpPr>
          <p:cNvPr id="20492" name="TextBox 14"/>
          <p:cNvSpPr>
            <a:spLocks noChangeArrowheads="1"/>
          </p:cNvSpPr>
          <p:nvPr/>
        </p:nvSpPr>
        <p:spPr bwMode="auto">
          <a:xfrm>
            <a:off x="3105150" y="1682750"/>
            <a:ext cx="1397000" cy="400110"/>
          </a:xfrm>
          <a:prstGeom prst="rect">
            <a:avLst/>
          </a:prstGeom>
          <a:noFill/>
          <a:ln>
            <a:noFill/>
          </a:ln>
          <a:effectLst/>
          <a:extLst/>
        </p:spPr>
        <p:txBody>
          <a:bodyPr wrap="square">
            <a:spAutoFit/>
          </a:bodyPr>
          <a:lstStyle/>
          <a:p>
            <a:pPr algn="r"/>
            <a:r>
              <a:rPr lang="zh-CN" altLang="en-US" sz="2000" dirty="0">
                <a:solidFill>
                  <a:srgbClr val="000000"/>
                </a:solidFill>
                <a:latin typeface="黑体" pitchFamily="49" charset="-122"/>
                <a:ea typeface="黑体" pitchFamily="49" charset="-122"/>
                <a:sym typeface="黑体" pitchFamily="49" charset="-122"/>
              </a:rPr>
              <a:t>标记形式</a:t>
            </a:r>
          </a:p>
        </p:txBody>
      </p:sp>
      <p:sp>
        <p:nvSpPr>
          <p:cNvPr id="20493" name="TextBox 15"/>
          <p:cNvSpPr>
            <a:spLocks noChangeArrowheads="1"/>
          </p:cNvSpPr>
          <p:nvPr/>
        </p:nvSpPr>
        <p:spPr bwMode="auto">
          <a:xfrm>
            <a:off x="4641850" y="1682750"/>
            <a:ext cx="733425"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点</a:t>
            </a:r>
          </a:p>
        </p:txBody>
      </p:sp>
      <p:sp>
        <p:nvSpPr>
          <p:cNvPr id="20494" name="TextBox 16"/>
          <p:cNvSpPr>
            <a:spLocks noChangeArrowheads="1"/>
          </p:cNvSpPr>
          <p:nvPr/>
        </p:nvSpPr>
        <p:spPr bwMode="auto">
          <a:xfrm>
            <a:off x="5443538" y="1682750"/>
            <a:ext cx="665162"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线</a:t>
            </a:r>
          </a:p>
        </p:txBody>
      </p:sp>
      <p:sp>
        <p:nvSpPr>
          <p:cNvPr id="20495" name="TextBox 17"/>
          <p:cNvSpPr>
            <a:spLocks noChangeArrowheads="1"/>
          </p:cNvSpPr>
          <p:nvPr/>
        </p:nvSpPr>
        <p:spPr bwMode="auto">
          <a:xfrm>
            <a:off x="6248400" y="1682750"/>
            <a:ext cx="6651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面</a:t>
            </a:r>
          </a:p>
        </p:txBody>
      </p:sp>
      <p:pic>
        <p:nvPicPr>
          <p:cNvPr id="20496" name="图片 1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584201" y="345281"/>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049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7921399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0925" y="1543050"/>
            <a:ext cx="7083425" cy="457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1507" name="标题 1"/>
          <p:cNvSpPr>
            <a:spLocks noGrp="1" noChangeArrowheads="1"/>
          </p:cNvSpPr>
          <p:nvPr/>
        </p:nvSpPr>
        <p:spPr bwMode="auto">
          <a:xfrm>
            <a:off x="10160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sz="4400">
                <a:latin typeface="Times New Roman" pitchFamily="18" charset="0"/>
                <a:cs typeface="Times New Roman" pitchFamily="18" charset="0"/>
                <a:sym typeface="Calibri" pitchFamily="34" charset="0"/>
              </a:rPr>
              <a:t>Mackinlay</a:t>
            </a:r>
            <a:r>
              <a:rPr lang="zh-CN" altLang="en-US" sz="4400">
                <a:latin typeface="Times New Roman" pitchFamily="18" charset="0"/>
                <a:ea typeface="黑体" pitchFamily="49" charset="-122"/>
                <a:cs typeface="Times New Roman" pitchFamily="18" charset="0"/>
                <a:sym typeface="黑体" pitchFamily="49" charset="-122"/>
              </a:rPr>
              <a:t>提出的视觉变量</a:t>
            </a:r>
            <a:endParaRPr lang="zh-CN" altLang="en-US" sz="4400">
              <a:latin typeface="Times New Roman" pitchFamily="18" charset="0"/>
              <a:cs typeface="Times New Roman" pitchFamily="18" charset="0"/>
              <a:sym typeface="Calibri" pitchFamily="34" charset="0"/>
            </a:endParaRPr>
          </a:p>
        </p:txBody>
      </p:sp>
      <p:pic>
        <p:nvPicPr>
          <p:cNvPr id="21508" name="图片 6"/>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730250" y="4492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150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43846383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550" y="1822450"/>
            <a:ext cx="8032750" cy="38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25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sz="4400">
                <a:latin typeface="Times New Roman" pitchFamily="18" charset="0"/>
                <a:cs typeface="Times New Roman" pitchFamily="18" charset="0"/>
                <a:sym typeface="Calibri" pitchFamily="34" charset="0"/>
              </a:rPr>
              <a:t>Tableau</a:t>
            </a:r>
            <a:r>
              <a:rPr lang="zh-CN" altLang="en-US" sz="4400">
                <a:latin typeface="Times New Roman" pitchFamily="18" charset="0"/>
                <a:ea typeface="黑体" pitchFamily="49" charset="-122"/>
                <a:cs typeface="Times New Roman" pitchFamily="18" charset="0"/>
                <a:sym typeface="黑体" pitchFamily="49" charset="-122"/>
              </a:rPr>
              <a:t>使用的视觉变量</a:t>
            </a:r>
            <a:endParaRPr lang="zh-CN" altLang="en-US" sz="4400">
              <a:latin typeface="Times New Roman" pitchFamily="18" charset="0"/>
              <a:cs typeface="Times New Roman" pitchFamily="18" charset="0"/>
              <a:sym typeface="Calibri" pitchFamily="34" charset="0"/>
            </a:endParaRPr>
          </a:p>
        </p:txBody>
      </p:sp>
      <p:pic>
        <p:nvPicPr>
          <p:cNvPr id="22532" name="图片 6"/>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800100" y="447675"/>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2253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6255520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noChangeArrowheads="1"/>
          </p:cNvSpPr>
          <p:nvPr/>
        </p:nvSpPr>
        <p:spPr bwMode="auto">
          <a:xfrm>
            <a:off x="1020763"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黑体" pitchFamily="49" charset="-122"/>
                <a:ea typeface="黑体" pitchFamily="49" charset="-122"/>
                <a:sym typeface="黑体" pitchFamily="49" charset="-122"/>
              </a:rPr>
              <a:t>标记和视觉通道</a:t>
            </a:r>
            <a:endParaRPr lang="zh-CN" sz="4400" dirty="0">
              <a:latin typeface="Calibri" pitchFamily="34" charset="0"/>
              <a:sym typeface="Calibri" pitchFamily="34" charset="0"/>
            </a:endParaRPr>
          </a:p>
        </p:txBody>
      </p:sp>
      <p:sp>
        <p:nvSpPr>
          <p:cNvPr id="51203" name="内容占位符 2"/>
          <p:cNvSpPr>
            <a:spLocks noGrp="1" noChangeArrowheads="1"/>
          </p:cNvSpPr>
          <p:nvPr/>
        </p:nvSpPr>
        <p:spPr bwMode="auto">
          <a:xfrm>
            <a:off x="730250" y="1612900"/>
            <a:ext cx="7753350" cy="426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0000"/>
              </a:lnSpc>
              <a:spcBef>
                <a:spcPct val="20000"/>
              </a:spcBef>
              <a:buFontTx/>
              <a:buNone/>
            </a:pPr>
            <a:r>
              <a:rPr lang="zh-CN" altLang="en-US" sz="3200">
                <a:latin typeface="黑体" pitchFamily="49" charset="-122"/>
                <a:ea typeface="黑体" pitchFamily="49" charset="-122"/>
                <a:sym typeface="Calibri" pitchFamily="34" charset="0"/>
              </a:rPr>
              <a:t>标记</a:t>
            </a:r>
            <a:r>
              <a:rPr lang="zh-CN" altLang="en-US" sz="2100">
                <a:latin typeface="黑体" pitchFamily="49" charset="-122"/>
                <a:ea typeface="黑体" pitchFamily="49" charset="-122"/>
                <a:sym typeface="Calibri" pitchFamily="34" charset="0"/>
              </a:rPr>
              <a:t>（图形元素：点、线、面）</a:t>
            </a:r>
          </a:p>
          <a:p>
            <a:pPr marL="204788" lvl="1" defTabSz="0">
              <a:lnSpc>
                <a:spcPct val="120000"/>
              </a:lnSpc>
              <a:spcBef>
                <a:spcPct val="20000"/>
              </a:spcBef>
              <a:buFontTx/>
              <a:buNone/>
            </a:pPr>
            <a:endParaRPr lang="en-US" sz="2800">
              <a:latin typeface="黑体" pitchFamily="49" charset="-122"/>
              <a:ea typeface="黑体" pitchFamily="49" charset="-122"/>
              <a:sym typeface="Calibri" pitchFamily="34" charset="0"/>
            </a:endParaRPr>
          </a:p>
          <a:p>
            <a:pPr marL="204788" lvl="1" defTabSz="0">
              <a:lnSpc>
                <a:spcPct val="120000"/>
              </a:lnSpc>
              <a:spcBef>
                <a:spcPct val="20000"/>
              </a:spcBef>
              <a:buFontTx/>
              <a:buNone/>
            </a:pPr>
            <a:endParaRPr lang="zh-CN" altLang="en-US" sz="2800">
              <a:latin typeface="黑体" pitchFamily="49" charset="-122"/>
              <a:ea typeface="黑体" pitchFamily="49" charset="-122"/>
              <a:sym typeface="Calibri" pitchFamily="34" charset="0"/>
            </a:endParaRPr>
          </a:p>
          <a:p>
            <a:pPr defTabSz="0">
              <a:lnSpc>
                <a:spcPct val="120000"/>
              </a:lnSpc>
              <a:spcBef>
                <a:spcPct val="20000"/>
              </a:spcBef>
              <a:buFontTx/>
              <a:buNone/>
            </a:pPr>
            <a:r>
              <a:rPr lang="zh-CN" altLang="en-US" sz="3200">
                <a:latin typeface="黑体" pitchFamily="49" charset="-122"/>
                <a:ea typeface="黑体" pitchFamily="49" charset="-122"/>
                <a:sym typeface="Calibri" pitchFamily="34" charset="0"/>
              </a:rPr>
              <a:t>通道</a:t>
            </a:r>
            <a:r>
              <a:rPr lang="zh-CN" altLang="en-US" sz="2100">
                <a:latin typeface="黑体" pitchFamily="49" charset="-122"/>
                <a:ea typeface="黑体" pitchFamily="49" charset="-122"/>
                <a:sym typeface="Calibri" pitchFamily="34" charset="0"/>
              </a:rPr>
              <a:t>（位置、大小、形状、方向、色调、饱和度、亮度</a:t>
            </a:r>
            <a:r>
              <a:rPr lang="en-US" sz="2100">
                <a:latin typeface="黑体" pitchFamily="49" charset="-122"/>
                <a:ea typeface="黑体" pitchFamily="49" charset="-122"/>
                <a:sym typeface="Calibri" pitchFamily="34" charset="0"/>
              </a:rPr>
              <a:t>……</a:t>
            </a:r>
            <a:r>
              <a:rPr lang="zh-CN" altLang="en-US" sz="2100">
                <a:latin typeface="黑体" pitchFamily="49" charset="-122"/>
                <a:ea typeface="黑体" pitchFamily="49" charset="-122"/>
                <a:sym typeface="Calibri" pitchFamily="34" charset="0"/>
              </a:rPr>
              <a:t>）</a:t>
            </a:r>
            <a:endParaRPr lang="zh-CN" altLang="en-US" sz="3200">
              <a:latin typeface="黑体" pitchFamily="49" charset="-122"/>
              <a:ea typeface="黑体" pitchFamily="49" charset="-122"/>
              <a:sym typeface="Calibri" pitchFamily="34" charset="0"/>
            </a:endParaRPr>
          </a:p>
        </p:txBody>
      </p:sp>
      <p:sp>
        <p:nvSpPr>
          <p:cNvPr id="51204" name="椭圆 5"/>
          <p:cNvSpPr>
            <a:spLocks noChangeArrowheads="1"/>
          </p:cNvSpPr>
          <p:nvPr/>
        </p:nvSpPr>
        <p:spPr bwMode="auto">
          <a:xfrm>
            <a:off x="2465388" y="2714625"/>
            <a:ext cx="109537"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05" name="椭圆 6"/>
          <p:cNvSpPr>
            <a:spLocks noChangeArrowheads="1"/>
          </p:cNvSpPr>
          <p:nvPr/>
        </p:nvSpPr>
        <p:spPr bwMode="auto">
          <a:xfrm>
            <a:off x="2689225" y="2921000"/>
            <a:ext cx="106363"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06" name="椭圆 7"/>
          <p:cNvSpPr>
            <a:spLocks noChangeArrowheads="1"/>
          </p:cNvSpPr>
          <p:nvPr/>
        </p:nvSpPr>
        <p:spPr bwMode="auto">
          <a:xfrm>
            <a:off x="2446338" y="2943225"/>
            <a:ext cx="107950"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07" name="直接连接符 9"/>
          <p:cNvSpPr>
            <a:spLocks noChangeShapeType="1"/>
          </p:cNvSpPr>
          <p:nvPr/>
        </p:nvSpPr>
        <p:spPr bwMode="auto">
          <a:xfrm flipV="1">
            <a:off x="3836988" y="2798763"/>
            <a:ext cx="269875" cy="260350"/>
          </a:xfrm>
          <a:prstGeom prst="line">
            <a:avLst/>
          </a:prstGeom>
          <a:noFill/>
          <a:ln w="1905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51208" name="肘形连接符 11"/>
          <p:cNvCxnSpPr>
            <a:cxnSpLocks noChangeShapeType="1"/>
          </p:cNvCxnSpPr>
          <p:nvPr/>
        </p:nvCxnSpPr>
        <p:spPr bwMode="auto">
          <a:xfrm flipV="1">
            <a:off x="4140200" y="2722563"/>
            <a:ext cx="377825" cy="336550"/>
          </a:xfrm>
          <a:prstGeom prst="bentConnector3">
            <a:avLst>
              <a:gd name="adj1" fmla="val 50000"/>
            </a:avLst>
          </a:prstGeom>
          <a:noFill/>
          <a:ln w="19050" cap="flat" cmpd="sng">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09" name="任意多边形 12"/>
          <p:cNvSpPr>
            <a:spLocks/>
          </p:cNvSpPr>
          <p:nvPr/>
        </p:nvSpPr>
        <p:spPr bwMode="auto">
          <a:xfrm>
            <a:off x="4637088" y="2608263"/>
            <a:ext cx="342900" cy="496887"/>
          </a:xfrm>
          <a:custGeom>
            <a:avLst/>
            <a:gdLst/>
            <a:ahLst/>
            <a:cxnLst/>
            <a:rect l="0" t="0" r="0" b="0"/>
            <a:pathLst/>
          </a:custGeom>
          <a:noFill/>
          <a:ln w="19050" cap="flat" cmpd="sng">
            <a:solidFill>
              <a:srgbClr val="395E8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51210" name="矩形 13"/>
          <p:cNvSpPr>
            <a:spLocks noChangeArrowheads="1"/>
          </p:cNvSpPr>
          <p:nvPr/>
        </p:nvSpPr>
        <p:spPr bwMode="auto">
          <a:xfrm>
            <a:off x="5922963" y="2619375"/>
            <a:ext cx="863600" cy="539750"/>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11" name="矩形 14"/>
          <p:cNvSpPr>
            <a:spLocks noChangeArrowheads="1"/>
          </p:cNvSpPr>
          <p:nvPr/>
        </p:nvSpPr>
        <p:spPr bwMode="auto">
          <a:xfrm>
            <a:off x="6300788" y="2619375"/>
            <a:ext cx="485775" cy="539750"/>
          </a:xfrm>
          <a:prstGeom prst="rect">
            <a:avLst/>
          </a:prstGeom>
          <a:solidFill>
            <a:srgbClr val="E36C0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12" name="矩形 15"/>
          <p:cNvSpPr>
            <a:spLocks noChangeArrowheads="1"/>
          </p:cNvSpPr>
          <p:nvPr/>
        </p:nvSpPr>
        <p:spPr bwMode="auto">
          <a:xfrm>
            <a:off x="6516688" y="2619375"/>
            <a:ext cx="269875" cy="374650"/>
          </a:xfrm>
          <a:prstGeom prst="rect">
            <a:avLst/>
          </a:prstGeom>
          <a:solidFill>
            <a:srgbClr val="FDE9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51213" name="Group 13"/>
          <p:cNvGrpSpPr>
            <a:grpSpLocks/>
          </p:cNvGrpSpPr>
          <p:nvPr/>
        </p:nvGrpSpPr>
        <p:grpSpPr bwMode="auto">
          <a:xfrm>
            <a:off x="2159000" y="4483100"/>
            <a:ext cx="923925" cy="971550"/>
            <a:chOff x="0" y="0"/>
            <a:chExt cx="1232520" cy="1296144"/>
          </a:xfrm>
        </p:grpSpPr>
        <p:grpSp>
          <p:nvGrpSpPr>
            <p:cNvPr id="51214" name="Group 14"/>
            <p:cNvGrpSpPr>
              <a:grpSpLocks/>
            </p:cNvGrpSpPr>
            <p:nvPr/>
          </p:nvGrpSpPr>
          <p:grpSpPr bwMode="auto">
            <a:xfrm>
              <a:off x="0" y="0"/>
              <a:ext cx="1232520" cy="144760"/>
              <a:chOff x="0" y="0"/>
              <a:chExt cx="1232520" cy="144760"/>
            </a:xfrm>
          </p:grpSpPr>
          <p:cxnSp>
            <p:nvCxnSpPr>
              <p:cNvPr id="51215" name="直接箭头连接符 20"/>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1216" name="椭圆 21"/>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17" name="椭圆 22"/>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18" name="椭圆 23"/>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51219" name="矩形 25"/>
            <p:cNvSpPr>
              <a:spLocks noChangeArrowheads="1"/>
            </p:cNvSpPr>
            <p:nvPr/>
          </p:nvSpPr>
          <p:spPr bwMode="auto">
            <a:xfrm>
              <a:off x="243243" y="432048"/>
              <a:ext cx="773253" cy="864096"/>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51220" name="Group 20"/>
            <p:cNvGrpSpPr>
              <a:grpSpLocks/>
            </p:cNvGrpSpPr>
            <p:nvPr/>
          </p:nvGrpSpPr>
          <p:grpSpPr bwMode="auto">
            <a:xfrm>
              <a:off x="365836" y="639688"/>
              <a:ext cx="467651" cy="448816"/>
              <a:chOff x="0" y="0"/>
              <a:chExt cx="467651" cy="448816"/>
            </a:xfrm>
          </p:grpSpPr>
          <p:sp>
            <p:nvSpPr>
              <p:cNvPr id="51221" name="椭圆 26"/>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22" name="椭圆 27"/>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23" name="椭圆 28"/>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grpSp>
      <p:grpSp>
        <p:nvGrpSpPr>
          <p:cNvPr id="51224" name="Group 24"/>
          <p:cNvGrpSpPr>
            <a:grpSpLocks/>
          </p:cNvGrpSpPr>
          <p:nvPr/>
        </p:nvGrpSpPr>
        <p:grpSpPr bwMode="auto">
          <a:xfrm>
            <a:off x="3486150" y="4800600"/>
            <a:ext cx="779463" cy="269875"/>
            <a:chOff x="0" y="0"/>
            <a:chExt cx="1037543" cy="360000"/>
          </a:xfrm>
        </p:grpSpPr>
        <p:sp>
          <p:nvSpPr>
            <p:cNvPr id="51225" name="椭圆 30"/>
            <p:cNvSpPr>
              <a:spLocks noChangeArrowheads="1"/>
            </p:cNvSpPr>
            <p:nvPr/>
          </p:nvSpPr>
          <p:spPr bwMode="auto">
            <a:xfrm>
              <a:off x="0" y="10799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26" name="椭圆 31"/>
            <p:cNvSpPr>
              <a:spLocks noChangeArrowheads="1"/>
            </p:cNvSpPr>
            <p:nvPr/>
          </p:nvSpPr>
          <p:spPr bwMode="auto">
            <a:xfrm>
              <a:off x="677543" y="0"/>
              <a:ext cx="360000" cy="360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27" name="椭圆 32"/>
            <p:cNvSpPr>
              <a:spLocks noChangeArrowheads="1"/>
            </p:cNvSpPr>
            <p:nvPr/>
          </p:nvSpPr>
          <p:spPr bwMode="auto">
            <a:xfrm>
              <a:off x="299521" y="72000"/>
              <a:ext cx="216000" cy="216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51229" name="等腰三角形 33"/>
          <p:cNvSpPr>
            <a:spLocks noChangeArrowheads="1"/>
          </p:cNvSpPr>
          <p:nvPr/>
        </p:nvSpPr>
        <p:spPr bwMode="auto">
          <a:xfrm>
            <a:off x="4811712" y="4483100"/>
            <a:ext cx="768399" cy="650191"/>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30" name="任意多边形 34"/>
          <p:cNvSpPr>
            <a:spLocks/>
          </p:cNvSpPr>
          <p:nvPr/>
        </p:nvSpPr>
        <p:spPr bwMode="auto">
          <a:xfrm>
            <a:off x="5389218" y="4594225"/>
            <a:ext cx="651220" cy="771251"/>
          </a:xfrm>
          <a:custGeom>
            <a:avLst/>
            <a:gdLst/>
            <a:ahLst/>
            <a:cxnLst/>
            <a:rect l="0" t="0" r="0" b="0"/>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nvGrpSpPr>
          <p:cNvPr id="51231" name="Group 31"/>
          <p:cNvGrpSpPr>
            <a:grpSpLocks/>
          </p:cNvGrpSpPr>
          <p:nvPr/>
        </p:nvGrpSpPr>
        <p:grpSpPr bwMode="auto">
          <a:xfrm>
            <a:off x="6040438" y="4293097"/>
            <a:ext cx="1395412" cy="1072654"/>
            <a:chOff x="0" y="0"/>
            <a:chExt cx="1250758" cy="830909"/>
          </a:xfrm>
        </p:grpSpPr>
        <p:sp>
          <p:nvSpPr>
            <p:cNvPr id="51232" name="矩形 37"/>
            <p:cNvSpPr>
              <a:spLocks noChangeArrowheads="1"/>
            </p:cNvSpPr>
            <p:nvPr/>
          </p:nvSpPr>
          <p:spPr bwMode="auto">
            <a:xfrm>
              <a:off x="0" y="4483"/>
              <a:ext cx="72008" cy="777347"/>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33" name="矩形 38"/>
            <p:cNvSpPr>
              <a:spLocks noChangeArrowheads="1"/>
            </p:cNvSpPr>
            <p:nvPr/>
          </p:nvSpPr>
          <p:spPr bwMode="auto">
            <a:xfrm rot="822385">
              <a:off x="251333" y="0"/>
              <a:ext cx="72008" cy="777347"/>
            </a:xfrm>
            <a:prstGeom prst="rect">
              <a:avLst/>
            </a:prstGeom>
            <a:solidFill>
              <a:srgbClr val="D99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34" name="矩形 39"/>
            <p:cNvSpPr>
              <a:spLocks noChangeArrowheads="1"/>
            </p:cNvSpPr>
            <p:nvPr/>
          </p:nvSpPr>
          <p:spPr bwMode="auto">
            <a:xfrm rot="2089997">
              <a:off x="535734" y="53562"/>
              <a:ext cx="72008" cy="777347"/>
            </a:xfrm>
            <a:prstGeom prst="rect">
              <a:avLst/>
            </a:prstGeom>
            <a:solidFill>
              <a:srgbClr val="C2D5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51235" name="矩形 40"/>
            <p:cNvSpPr>
              <a:spLocks noChangeArrowheads="1"/>
            </p:cNvSpPr>
            <p:nvPr/>
          </p:nvSpPr>
          <p:spPr bwMode="auto">
            <a:xfrm rot="3673901">
              <a:off x="826079" y="174537"/>
              <a:ext cx="72008" cy="777347"/>
            </a:xfrm>
            <a:prstGeom prst="rect">
              <a:avLst/>
            </a:prstGeom>
            <a:solidFill>
              <a:srgbClr val="B2A0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pic>
        <p:nvPicPr>
          <p:cNvPr id="51236" name="图片 39"/>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219200" y="4492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37"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123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47215479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标题 1"/>
          <p:cNvSpPr>
            <a:spLocks noGrp="1" noChangeArrowheads="1"/>
          </p:cNvSpPr>
          <p:nvPr/>
        </p:nvSpPr>
        <p:spPr bwMode="auto">
          <a:xfrm>
            <a:off x="82232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a:latin typeface="黑体" pitchFamily="49" charset="-122"/>
                <a:ea typeface="黑体" pitchFamily="49" charset="-122"/>
                <a:sym typeface="黑体" pitchFamily="49" charset="-122"/>
              </a:rPr>
              <a:t>可视编码</a:t>
            </a:r>
            <a:r>
              <a:rPr lang="en-US" sz="4400">
                <a:latin typeface="黑体" pitchFamily="49" charset="-122"/>
                <a:ea typeface="黑体" pitchFamily="49" charset="-122"/>
                <a:sym typeface="黑体" pitchFamily="49" charset="-122"/>
              </a:rPr>
              <a:t>—</a:t>
            </a:r>
            <a:r>
              <a:rPr lang="zh-CN" altLang="en-US" sz="4400">
                <a:latin typeface="黑体" pitchFamily="49" charset="-122"/>
                <a:ea typeface="黑体" pitchFamily="49" charset="-122"/>
                <a:sym typeface="黑体" pitchFamily="49" charset="-122"/>
              </a:rPr>
              <a:t>通道</a:t>
            </a:r>
            <a:endParaRPr lang="zh-CN" altLang="en-US" sz="4400">
              <a:latin typeface="Calibri" pitchFamily="34" charset="0"/>
              <a:sym typeface="Calibri" pitchFamily="34" charset="0"/>
            </a:endParaRPr>
          </a:p>
        </p:txBody>
      </p:sp>
      <p:grpSp>
        <p:nvGrpSpPr>
          <p:cNvPr id="55300" name="Group 4"/>
          <p:cNvGrpSpPr>
            <a:grpSpLocks/>
          </p:cNvGrpSpPr>
          <p:nvPr/>
        </p:nvGrpSpPr>
        <p:grpSpPr bwMode="auto">
          <a:xfrm>
            <a:off x="1392238" y="4171950"/>
            <a:ext cx="2565400" cy="2095500"/>
            <a:chOff x="0" y="0"/>
            <a:chExt cx="2835983" cy="2182849"/>
          </a:xfrm>
        </p:grpSpPr>
        <p:grpSp>
          <p:nvGrpSpPr>
            <p:cNvPr id="55301" name="Group 5"/>
            <p:cNvGrpSpPr>
              <a:grpSpLocks/>
            </p:cNvGrpSpPr>
            <p:nvPr/>
          </p:nvGrpSpPr>
          <p:grpSpPr bwMode="auto">
            <a:xfrm>
              <a:off x="181908" y="731987"/>
              <a:ext cx="433368" cy="439612"/>
              <a:chOff x="0" y="0"/>
              <a:chExt cx="419955" cy="425868"/>
            </a:xfrm>
          </p:grpSpPr>
          <p:sp>
            <p:nvSpPr>
              <p:cNvPr id="55302" name="椭圆 100"/>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03" name="椭圆 101"/>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04" name="椭圆 102"/>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55305" name="矩形 81"/>
            <p:cNvSpPr>
              <a:spLocks noChangeArrowheads="1"/>
            </p:cNvSpPr>
            <p:nvPr/>
          </p:nvSpPr>
          <p:spPr bwMode="auto">
            <a:xfrm>
              <a:off x="154796" y="668557"/>
              <a:ext cx="228905" cy="596452"/>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55306" name="Group 10"/>
            <p:cNvGrpSpPr>
              <a:grpSpLocks/>
            </p:cNvGrpSpPr>
            <p:nvPr/>
          </p:nvGrpSpPr>
          <p:grpSpPr bwMode="auto">
            <a:xfrm>
              <a:off x="1443811" y="745286"/>
              <a:ext cx="433368" cy="439612"/>
              <a:chOff x="0" y="0"/>
              <a:chExt cx="419955" cy="425868"/>
            </a:xfrm>
          </p:grpSpPr>
          <p:sp>
            <p:nvSpPr>
              <p:cNvPr id="55307" name="椭圆 97"/>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08" name="椭圆 98"/>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09" name="椭圆 99"/>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55310" name="直接连接符 83"/>
            <p:cNvSpPr>
              <a:spLocks noChangeShapeType="1"/>
            </p:cNvSpPr>
            <p:nvPr/>
          </p:nvSpPr>
          <p:spPr bwMode="auto">
            <a:xfrm>
              <a:off x="1570662" y="872179"/>
              <a:ext cx="179666" cy="185828"/>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55311" name="Group 15"/>
            <p:cNvGrpSpPr>
              <a:grpSpLocks/>
            </p:cNvGrpSpPr>
            <p:nvPr/>
          </p:nvGrpSpPr>
          <p:grpSpPr bwMode="auto">
            <a:xfrm>
              <a:off x="154796" y="1576001"/>
              <a:ext cx="433368" cy="439612"/>
              <a:chOff x="0" y="0"/>
              <a:chExt cx="419955" cy="425868"/>
            </a:xfrm>
          </p:grpSpPr>
          <p:sp>
            <p:nvSpPr>
              <p:cNvPr id="55312" name="椭圆 94"/>
              <p:cNvSpPr>
                <a:spLocks noChangeArrowheads="1"/>
              </p:cNvSpPr>
              <p:nvPr/>
            </p:nvSpPr>
            <p:spPr bwMode="auto">
              <a:xfrm>
                <a:off x="0" y="0"/>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13" name="椭圆 95"/>
              <p:cNvSpPr>
                <a:spLocks noChangeArrowheads="1"/>
              </p:cNvSpPr>
              <p:nvPr/>
            </p:nvSpPr>
            <p:spPr bwMode="auto">
              <a:xfrm>
                <a:off x="275939" y="281852"/>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14" name="椭圆 96"/>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grpSp>
          <p:nvGrpSpPr>
            <p:cNvPr id="55315" name="Group 19"/>
            <p:cNvGrpSpPr>
              <a:grpSpLocks/>
            </p:cNvGrpSpPr>
            <p:nvPr/>
          </p:nvGrpSpPr>
          <p:grpSpPr bwMode="auto">
            <a:xfrm>
              <a:off x="1443811" y="1562336"/>
              <a:ext cx="320346" cy="439612"/>
              <a:chOff x="0" y="0"/>
              <a:chExt cx="310431" cy="425868"/>
            </a:xfrm>
          </p:grpSpPr>
          <p:sp>
            <p:nvSpPr>
              <p:cNvPr id="55316" name="椭圆 91"/>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17" name="椭圆 92"/>
              <p:cNvSpPr>
                <a:spLocks noChangeArrowheads="1"/>
              </p:cNvSpPr>
              <p:nvPr/>
            </p:nvSpPr>
            <p:spPr bwMode="auto">
              <a:xfrm>
                <a:off x="166415"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18" name="椭圆 93"/>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55319" name="TextBox 71"/>
            <p:cNvSpPr>
              <a:spLocks noChangeArrowheads="1"/>
            </p:cNvSpPr>
            <p:nvPr/>
          </p:nvSpPr>
          <p:spPr bwMode="auto">
            <a:xfrm>
              <a:off x="763824" y="821584"/>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包含</a:t>
              </a:r>
            </a:p>
          </p:txBody>
        </p:sp>
        <p:sp>
          <p:nvSpPr>
            <p:cNvPr id="55320" name="TextBox 72"/>
            <p:cNvSpPr>
              <a:spLocks noChangeArrowheads="1"/>
            </p:cNvSpPr>
            <p:nvPr/>
          </p:nvSpPr>
          <p:spPr bwMode="auto">
            <a:xfrm>
              <a:off x="763824" y="1723729"/>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相似</a:t>
              </a:r>
            </a:p>
          </p:txBody>
        </p:sp>
        <p:sp>
          <p:nvSpPr>
            <p:cNvPr id="55321" name="TextBox 73"/>
            <p:cNvSpPr>
              <a:spLocks noChangeArrowheads="1"/>
            </p:cNvSpPr>
            <p:nvPr/>
          </p:nvSpPr>
          <p:spPr bwMode="auto">
            <a:xfrm>
              <a:off x="2024232" y="1715511"/>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接近</a:t>
              </a:r>
            </a:p>
          </p:txBody>
        </p:sp>
        <p:sp>
          <p:nvSpPr>
            <p:cNvPr id="55322" name="TextBox 74"/>
            <p:cNvSpPr>
              <a:spLocks noChangeArrowheads="1"/>
            </p:cNvSpPr>
            <p:nvPr/>
          </p:nvSpPr>
          <p:spPr bwMode="auto">
            <a:xfrm>
              <a:off x="2024232" y="818668"/>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连接</a:t>
              </a:r>
            </a:p>
          </p:txBody>
        </p:sp>
        <p:sp>
          <p:nvSpPr>
            <p:cNvPr id="55323" name="TextBox 2"/>
            <p:cNvSpPr>
              <a:spLocks noChangeArrowheads="1"/>
            </p:cNvSpPr>
            <p:nvPr/>
          </p:nvSpPr>
          <p:spPr bwMode="auto">
            <a:xfrm>
              <a:off x="0" y="0"/>
              <a:ext cx="1076452" cy="776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solidFill>
                    <a:srgbClr val="FF0000"/>
                  </a:solidFill>
                  <a:latin typeface="宋体" pitchFamily="2" charset="-122"/>
                  <a:ea typeface="黑体" pitchFamily="49" charset="-122"/>
                  <a:sym typeface="宋体" pitchFamily="2" charset="-122"/>
                </a:rPr>
                <a:t>分组的</a:t>
              </a:r>
            </a:p>
            <a:p>
              <a:r>
                <a:rPr lang="zh-CN" altLang="en-US" b="1">
                  <a:solidFill>
                    <a:srgbClr val="000000"/>
                  </a:solidFill>
                  <a:ea typeface="黑体" pitchFamily="49" charset="-122"/>
                  <a:sym typeface="Times New Roman" pitchFamily="18" charset="0"/>
                </a:rPr>
                <a:t>关系</a:t>
              </a:r>
            </a:p>
          </p:txBody>
        </p:sp>
      </p:grpSp>
      <p:grpSp>
        <p:nvGrpSpPr>
          <p:cNvPr id="55324" name="Group 28"/>
          <p:cNvGrpSpPr>
            <a:grpSpLocks/>
          </p:cNvGrpSpPr>
          <p:nvPr/>
        </p:nvGrpSpPr>
        <p:grpSpPr bwMode="auto">
          <a:xfrm>
            <a:off x="1428750" y="1536700"/>
            <a:ext cx="2501900" cy="2590800"/>
            <a:chOff x="0" y="0"/>
            <a:chExt cx="2819696" cy="2593500"/>
          </a:xfrm>
        </p:grpSpPr>
        <p:sp>
          <p:nvSpPr>
            <p:cNvPr id="55325" name="矩形 104"/>
            <p:cNvSpPr>
              <a:spLocks noChangeArrowheads="1"/>
            </p:cNvSpPr>
            <p:nvPr/>
          </p:nvSpPr>
          <p:spPr bwMode="auto">
            <a:xfrm>
              <a:off x="122839" y="676645"/>
              <a:ext cx="797950" cy="661328"/>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55326" name="Group 30"/>
            <p:cNvGrpSpPr>
              <a:grpSpLocks/>
            </p:cNvGrpSpPr>
            <p:nvPr/>
          </p:nvGrpSpPr>
          <p:grpSpPr bwMode="auto">
            <a:xfrm>
              <a:off x="249348" y="743318"/>
              <a:ext cx="482588" cy="463300"/>
              <a:chOff x="0" y="0"/>
              <a:chExt cx="467651" cy="448816"/>
            </a:xfrm>
          </p:grpSpPr>
          <p:sp>
            <p:nvSpPr>
              <p:cNvPr id="55327" name="椭圆 124"/>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28" name="椭圆 125"/>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29" name="椭圆 126"/>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55330" name="矩形 106"/>
            <p:cNvSpPr>
              <a:spLocks noChangeArrowheads="1"/>
            </p:cNvSpPr>
            <p:nvPr/>
          </p:nvSpPr>
          <p:spPr bwMode="auto">
            <a:xfrm>
              <a:off x="122839" y="1486637"/>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1" name="矩形 107"/>
            <p:cNvSpPr>
              <a:spLocks noChangeArrowheads="1"/>
            </p:cNvSpPr>
            <p:nvPr/>
          </p:nvSpPr>
          <p:spPr bwMode="auto">
            <a:xfrm>
              <a:off x="433689" y="1486637"/>
              <a:ext cx="209131" cy="217186"/>
            </a:xfrm>
            <a:prstGeom prst="rect">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2" name="矩形 108"/>
            <p:cNvSpPr>
              <a:spLocks noChangeArrowheads="1"/>
            </p:cNvSpPr>
            <p:nvPr/>
          </p:nvSpPr>
          <p:spPr bwMode="auto">
            <a:xfrm>
              <a:off x="739573" y="1486637"/>
              <a:ext cx="209131" cy="217186"/>
            </a:xfrm>
            <a:prstGeom prst="rect">
              <a:avLst/>
            </a:prstGeom>
            <a:solidFill>
              <a:srgbClr val="00B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3" name="矩形 109"/>
            <p:cNvSpPr>
              <a:spLocks noChangeArrowheads="1"/>
            </p:cNvSpPr>
            <p:nvPr/>
          </p:nvSpPr>
          <p:spPr bwMode="auto">
            <a:xfrm>
              <a:off x="1045456" y="1486637"/>
              <a:ext cx="209131" cy="217186"/>
            </a:xfrm>
            <a:prstGeom prst="rect">
              <a:avLst/>
            </a:prstGeom>
            <a:solidFill>
              <a:srgbClr val="C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4" name="矩形 110"/>
            <p:cNvSpPr>
              <a:spLocks noChangeArrowheads="1"/>
            </p:cNvSpPr>
            <p:nvPr/>
          </p:nvSpPr>
          <p:spPr bwMode="auto">
            <a:xfrm>
              <a:off x="1351339" y="1486637"/>
              <a:ext cx="209131" cy="217186"/>
            </a:xfrm>
            <a:prstGeom prst="rect">
              <a:avLst/>
            </a:prstGeom>
            <a:solidFill>
              <a:srgbClr val="7030A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5" name="矩形 111"/>
            <p:cNvSpPr>
              <a:spLocks noChangeArrowheads="1"/>
            </p:cNvSpPr>
            <p:nvPr/>
          </p:nvSpPr>
          <p:spPr bwMode="auto">
            <a:xfrm>
              <a:off x="132122" y="17868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6" name="等腰三角形 112"/>
            <p:cNvSpPr>
              <a:spLocks noChangeArrowheads="1"/>
            </p:cNvSpPr>
            <p:nvPr/>
          </p:nvSpPr>
          <p:spPr bwMode="auto">
            <a:xfrm>
              <a:off x="433689" y="1786862"/>
              <a:ext cx="223938" cy="217186"/>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7" name="十字形 114"/>
            <p:cNvSpPr>
              <a:spLocks noChangeArrowheads="1"/>
            </p:cNvSpPr>
            <p:nvPr/>
          </p:nvSpPr>
          <p:spPr bwMode="auto">
            <a:xfrm>
              <a:off x="1045456" y="1786862"/>
              <a:ext cx="209131" cy="217186"/>
            </a:xfrm>
            <a:prstGeom prst="plus">
              <a:avLst>
                <a:gd name="adj" fmla="val 25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38" name="同心圆 115"/>
            <p:cNvSpPr>
              <a:spLocks noChangeArrowheads="1"/>
            </p:cNvSpPr>
            <p:nvPr/>
          </p:nvSpPr>
          <p:spPr bwMode="auto">
            <a:xfrm>
              <a:off x="1337546" y="1786862"/>
              <a:ext cx="222899" cy="222971"/>
            </a:xfrm>
            <a:custGeom>
              <a:avLst/>
              <a:gdLst>
                <a:gd name="T0" fmla="*/ 111450 w 21600"/>
                <a:gd name="T1" fmla="*/ 0 h 21600"/>
                <a:gd name="T2" fmla="*/ 32640 w 21600"/>
                <a:gd name="T3" fmla="*/ 32651 h 21600"/>
                <a:gd name="T4" fmla="*/ 0 w 21600"/>
                <a:gd name="T5" fmla="*/ 111486 h 21600"/>
                <a:gd name="T6" fmla="*/ 32640 w 21600"/>
                <a:gd name="T7" fmla="*/ 190320 h 21600"/>
                <a:gd name="T8" fmla="*/ 111450 w 21600"/>
                <a:gd name="T9" fmla="*/ 222971 h 21600"/>
                <a:gd name="T10" fmla="*/ 190259 w 21600"/>
                <a:gd name="T11" fmla="*/ 190320 h 21600"/>
                <a:gd name="T12" fmla="*/ 222899 w 21600"/>
                <a:gd name="T13" fmla="*/ 111486 h 21600"/>
                <a:gd name="T14" fmla="*/ 190259 w 21600"/>
                <a:gd name="T15" fmla="*/ 3265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sz="1000">
                  <a:solidFill>
                    <a:srgbClr val="FFFFFF"/>
                  </a:solidFill>
                  <a:sym typeface="Times New Roman" pitchFamily="18" charset="0"/>
                </a:rPr>
                <a:t> </a:t>
              </a:r>
              <a:endParaRPr lang="zh-CN" altLang="en-US" sz="1300">
                <a:solidFill>
                  <a:srgbClr val="000000"/>
                </a:solidFill>
              </a:endParaRPr>
            </a:p>
          </p:txBody>
        </p:sp>
        <p:sp>
          <p:nvSpPr>
            <p:cNvPr id="55339" name="矩形 116"/>
            <p:cNvSpPr>
              <a:spLocks noChangeArrowheads="1"/>
            </p:cNvSpPr>
            <p:nvPr/>
          </p:nvSpPr>
          <p:spPr bwMode="auto">
            <a:xfrm>
              <a:off x="122839" y="2161366"/>
              <a:ext cx="209131" cy="217186"/>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40" name="矩形 117"/>
            <p:cNvSpPr>
              <a:spLocks noChangeArrowheads="1"/>
            </p:cNvSpPr>
            <p:nvPr/>
          </p:nvSpPr>
          <p:spPr bwMode="auto">
            <a:xfrm>
              <a:off x="433689" y="2161366"/>
              <a:ext cx="209131" cy="217186"/>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41" name="矩形 118"/>
            <p:cNvSpPr>
              <a:spLocks noChangeArrowheads="1"/>
            </p:cNvSpPr>
            <p:nvPr/>
          </p:nvSpPr>
          <p:spPr bwMode="auto">
            <a:xfrm>
              <a:off x="739573" y="2161366"/>
              <a:ext cx="209131" cy="217186"/>
            </a:xfrm>
            <a:prstGeom prst="rect">
              <a:avLst/>
            </a:pr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42" name="TextBox 67"/>
            <p:cNvSpPr>
              <a:spLocks noChangeArrowheads="1"/>
            </p:cNvSpPr>
            <p:nvPr/>
          </p:nvSpPr>
          <p:spPr bwMode="auto">
            <a:xfrm>
              <a:off x="1992275" y="750522"/>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位置</a:t>
              </a:r>
            </a:p>
          </p:txBody>
        </p:sp>
        <p:sp>
          <p:nvSpPr>
            <p:cNvPr id="55343" name="TextBox 68"/>
            <p:cNvSpPr>
              <a:spLocks noChangeArrowheads="1"/>
            </p:cNvSpPr>
            <p:nvPr/>
          </p:nvSpPr>
          <p:spPr bwMode="auto">
            <a:xfrm>
              <a:off x="1992277" y="1452038"/>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色调</a:t>
              </a:r>
            </a:p>
          </p:txBody>
        </p:sp>
        <p:sp>
          <p:nvSpPr>
            <p:cNvPr id="55344" name="TextBox 69"/>
            <p:cNvSpPr>
              <a:spLocks noChangeArrowheads="1"/>
            </p:cNvSpPr>
            <p:nvPr/>
          </p:nvSpPr>
          <p:spPr bwMode="auto">
            <a:xfrm>
              <a:off x="1992277" y="2128249"/>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a:t>
              </a:r>
            </a:p>
          </p:txBody>
        </p:sp>
        <p:sp>
          <p:nvSpPr>
            <p:cNvPr id="55345" name="TextBox 70"/>
            <p:cNvSpPr>
              <a:spLocks noChangeArrowheads="1"/>
            </p:cNvSpPr>
            <p:nvPr/>
          </p:nvSpPr>
          <p:spPr bwMode="auto">
            <a:xfrm>
              <a:off x="1992277" y="1752215"/>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形状</a:t>
              </a:r>
            </a:p>
          </p:txBody>
        </p:sp>
        <p:sp>
          <p:nvSpPr>
            <p:cNvPr id="55346" name="TextBox 1"/>
            <p:cNvSpPr>
              <a:spLocks noChangeArrowheads="1"/>
            </p:cNvSpPr>
            <p:nvPr/>
          </p:nvSpPr>
          <p:spPr bwMode="auto">
            <a:xfrm>
              <a:off x="0" y="0"/>
              <a:ext cx="2021579" cy="787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5000"/>
                </a:spcAft>
              </a:pPr>
              <a:r>
                <a:rPr lang="zh-CN" altLang="en-US" b="1">
                  <a:solidFill>
                    <a:srgbClr val="FF0000"/>
                  </a:solidFill>
                  <a:latin typeface="黑体" pitchFamily="49" charset="-122"/>
                  <a:ea typeface="黑体" pitchFamily="49" charset="-122"/>
                  <a:sym typeface="Times New Roman" pitchFamily="18" charset="0"/>
                </a:rPr>
                <a:t>分类的</a:t>
              </a:r>
            </a:p>
            <a:p>
              <a:pPr>
                <a:spcAft>
                  <a:spcPct val="25000"/>
                </a:spcAft>
              </a:pPr>
              <a:r>
                <a:rPr lang="zh-CN" altLang="en-US" b="1">
                  <a:solidFill>
                    <a:srgbClr val="000000"/>
                  </a:solidFill>
                  <a:latin typeface="黑体" pitchFamily="49" charset="-122"/>
                  <a:ea typeface="黑体" pitchFamily="49" charset="-122"/>
                  <a:sym typeface="Times New Roman" pitchFamily="18" charset="0"/>
                </a:rPr>
                <a:t>是什么</a:t>
              </a:r>
              <a:r>
                <a:rPr lang="en-US" b="1">
                  <a:solidFill>
                    <a:srgbClr val="000000"/>
                  </a:solidFill>
                  <a:latin typeface="黑体" pitchFamily="49" charset="-122"/>
                  <a:ea typeface="黑体" pitchFamily="49" charset="-122"/>
                  <a:sym typeface="Times New Roman" pitchFamily="18" charset="0"/>
                </a:rPr>
                <a:t>/</a:t>
              </a:r>
              <a:r>
                <a:rPr lang="zh-CN" altLang="en-US" b="1">
                  <a:solidFill>
                    <a:srgbClr val="000000"/>
                  </a:solidFill>
                  <a:latin typeface="黑体" pitchFamily="49" charset="-122"/>
                  <a:ea typeface="黑体" pitchFamily="49" charset="-122"/>
                  <a:sym typeface="Times New Roman" pitchFamily="18" charset="0"/>
                </a:rPr>
                <a:t>在哪里</a:t>
              </a:r>
            </a:p>
          </p:txBody>
        </p:sp>
      </p:grpSp>
      <p:grpSp>
        <p:nvGrpSpPr>
          <p:cNvPr id="55347" name="Group 51"/>
          <p:cNvGrpSpPr>
            <a:grpSpLocks/>
          </p:cNvGrpSpPr>
          <p:nvPr/>
        </p:nvGrpSpPr>
        <p:grpSpPr bwMode="auto">
          <a:xfrm>
            <a:off x="4724400" y="1687513"/>
            <a:ext cx="3267075" cy="4440237"/>
            <a:chOff x="0" y="0"/>
            <a:chExt cx="3602651" cy="4753808"/>
          </a:xfrm>
        </p:grpSpPr>
        <p:grpSp>
          <p:nvGrpSpPr>
            <p:cNvPr id="55348" name="Group 52"/>
            <p:cNvGrpSpPr>
              <a:grpSpLocks/>
            </p:cNvGrpSpPr>
            <p:nvPr/>
          </p:nvGrpSpPr>
          <p:grpSpPr bwMode="auto">
            <a:xfrm>
              <a:off x="148912" y="877123"/>
              <a:ext cx="1271886" cy="149432"/>
              <a:chOff x="0" y="0"/>
              <a:chExt cx="1232520" cy="144760"/>
            </a:xfrm>
          </p:grpSpPr>
          <p:cxnSp>
            <p:nvCxnSpPr>
              <p:cNvPr id="55349" name="直接箭头连接符 155"/>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55350" name="椭圆 156"/>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51" name="椭圆 157"/>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52" name="椭圆 158"/>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55353" name="直接连接符 129"/>
            <p:cNvSpPr>
              <a:spLocks noChangeShapeType="1"/>
            </p:cNvSpPr>
            <p:nvPr/>
          </p:nvSpPr>
          <p:spPr bwMode="auto">
            <a:xfrm>
              <a:off x="148912" y="1486637"/>
              <a:ext cx="251012"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54" name="直接连接符 130"/>
            <p:cNvSpPr>
              <a:spLocks noChangeShapeType="1"/>
            </p:cNvSpPr>
            <p:nvPr/>
          </p:nvSpPr>
          <p:spPr bwMode="auto">
            <a:xfrm>
              <a:off x="659349" y="1486637"/>
              <a:ext cx="612834"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55" name="直接连接符 131"/>
            <p:cNvSpPr>
              <a:spLocks noChangeShapeType="1"/>
            </p:cNvSpPr>
            <p:nvPr/>
          </p:nvSpPr>
          <p:spPr bwMode="auto">
            <a:xfrm>
              <a:off x="1560762" y="1486637"/>
              <a:ext cx="371539"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5356" name="矩形 132"/>
            <p:cNvSpPr>
              <a:spLocks noChangeArrowheads="1"/>
            </p:cNvSpPr>
            <p:nvPr/>
          </p:nvSpPr>
          <p:spPr bwMode="auto">
            <a:xfrm>
              <a:off x="148524" y="1723702"/>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57" name="矩形 133"/>
            <p:cNvSpPr>
              <a:spLocks noChangeArrowheads="1"/>
            </p:cNvSpPr>
            <p:nvPr/>
          </p:nvSpPr>
          <p:spPr bwMode="auto">
            <a:xfrm rot="822385">
              <a:off x="407885" y="171907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58" name="矩形 134"/>
            <p:cNvSpPr>
              <a:spLocks noChangeArrowheads="1"/>
            </p:cNvSpPr>
            <p:nvPr/>
          </p:nvSpPr>
          <p:spPr bwMode="auto">
            <a:xfrm rot="2089997">
              <a:off x="701369" y="177436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59" name="矩形 135"/>
            <p:cNvSpPr>
              <a:spLocks noChangeArrowheads="1"/>
            </p:cNvSpPr>
            <p:nvPr/>
          </p:nvSpPr>
          <p:spPr bwMode="auto">
            <a:xfrm rot="3673901">
              <a:off x="1000976" y="1899373"/>
              <a:ext cx="74332" cy="802175"/>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0" name="矩形 136"/>
            <p:cNvSpPr>
              <a:spLocks noChangeArrowheads="1"/>
            </p:cNvSpPr>
            <p:nvPr/>
          </p:nvSpPr>
          <p:spPr bwMode="auto">
            <a:xfrm>
              <a:off x="157978" y="2663247"/>
              <a:ext cx="780233"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1" name="矩形 137"/>
            <p:cNvSpPr>
              <a:spLocks noChangeArrowheads="1"/>
            </p:cNvSpPr>
            <p:nvPr/>
          </p:nvSpPr>
          <p:spPr bwMode="auto">
            <a:xfrm>
              <a:off x="1091683" y="2663247"/>
              <a:ext cx="334386"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2" name="矩形 138"/>
            <p:cNvSpPr>
              <a:spLocks noChangeArrowheads="1"/>
            </p:cNvSpPr>
            <p:nvPr/>
          </p:nvSpPr>
          <p:spPr bwMode="auto">
            <a:xfrm>
              <a:off x="1592560" y="2663247"/>
              <a:ext cx="371539" cy="514886"/>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3" name="矩形 139"/>
            <p:cNvSpPr>
              <a:spLocks noChangeArrowheads="1"/>
            </p:cNvSpPr>
            <p:nvPr/>
          </p:nvSpPr>
          <p:spPr bwMode="auto">
            <a:xfrm>
              <a:off x="148166" y="3627562"/>
              <a:ext cx="209131" cy="217186"/>
            </a:xfrm>
            <a:prstGeom prst="rect">
              <a:avLst/>
            </a:prstGeom>
            <a:solidFill>
              <a:srgbClr val="C5D8F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4" name="矩形 140"/>
            <p:cNvSpPr>
              <a:spLocks noChangeArrowheads="1"/>
            </p:cNvSpPr>
            <p:nvPr/>
          </p:nvSpPr>
          <p:spPr bwMode="auto">
            <a:xfrm>
              <a:off x="459016" y="3627562"/>
              <a:ext cx="209131" cy="217186"/>
            </a:xfrm>
            <a:prstGeom prst="rect">
              <a:avLst/>
            </a:prstGeom>
            <a:solidFill>
              <a:srgbClr val="8CB3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5" name="矩形 141"/>
            <p:cNvSpPr>
              <a:spLocks noChangeArrowheads="1"/>
            </p:cNvSpPr>
            <p:nvPr/>
          </p:nvSpPr>
          <p:spPr bwMode="auto">
            <a:xfrm>
              <a:off x="764900" y="36275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6" name="矩形 142"/>
            <p:cNvSpPr>
              <a:spLocks noChangeArrowheads="1"/>
            </p:cNvSpPr>
            <p:nvPr/>
          </p:nvSpPr>
          <p:spPr bwMode="auto">
            <a:xfrm>
              <a:off x="159397" y="4002066"/>
              <a:ext cx="209131" cy="217186"/>
            </a:xfrm>
            <a:prstGeom prst="rect">
              <a:avLst/>
            </a:prstGeom>
            <a:solidFill>
              <a:srgbClr val="D8D8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7" name="矩形 143"/>
            <p:cNvSpPr>
              <a:spLocks noChangeArrowheads="1"/>
            </p:cNvSpPr>
            <p:nvPr/>
          </p:nvSpPr>
          <p:spPr bwMode="auto">
            <a:xfrm>
              <a:off x="470247" y="4002066"/>
              <a:ext cx="209131" cy="217186"/>
            </a:xfrm>
            <a:prstGeom prst="rect">
              <a:avLst/>
            </a:prstGeom>
            <a:solidFill>
              <a:srgbClr val="7F7F7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8" name="矩形 144"/>
            <p:cNvSpPr>
              <a:spLocks noChangeArrowheads="1"/>
            </p:cNvSpPr>
            <p:nvPr/>
          </p:nvSpPr>
          <p:spPr bwMode="auto">
            <a:xfrm>
              <a:off x="776130" y="4002066"/>
              <a:ext cx="209131" cy="217186"/>
            </a:xfrm>
            <a:prstGeom prst="rect">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69" name="矩形 145"/>
            <p:cNvSpPr>
              <a:spLocks noChangeArrowheads="1"/>
            </p:cNvSpPr>
            <p:nvPr/>
          </p:nvSpPr>
          <p:spPr bwMode="auto">
            <a:xfrm>
              <a:off x="166285" y="4378293"/>
              <a:ext cx="209131" cy="217186"/>
            </a:xfrm>
            <a:prstGeom prst="rect">
              <a:avLst/>
            </a:pr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70" name="矩形 146"/>
            <p:cNvSpPr>
              <a:spLocks noChangeArrowheads="1"/>
            </p:cNvSpPr>
            <p:nvPr/>
          </p:nvSpPr>
          <p:spPr bwMode="auto">
            <a:xfrm>
              <a:off x="477135" y="4378293"/>
              <a:ext cx="209131" cy="217186"/>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71" name="矩形 147"/>
            <p:cNvSpPr>
              <a:spLocks noChangeArrowheads="1"/>
            </p:cNvSpPr>
            <p:nvPr/>
          </p:nvSpPr>
          <p:spPr bwMode="auto">
            <a:xfrm>
              <a:off x="783018" y="4378293"/>
              <a:ext cx="209131" cy="217186"/>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55372" name="TextBox 75"/>
            <p:cNvSpPr>
              <a:spLocks noChangeArrowheads="1"/>
            </p:cNvSpPr>
            <p:nvPr/>
          </p:nvSpPr>
          <p:spPr bwMode="auto">
            <a:xfrm>
              <a:off x="1959047" y="808395"/>
              <a:ext cx="160243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坐标轴位置</a:t>
              </a:r>
            </a:p>
          </p:txBody>
        </p:sp>
        <p:sp>
          <p:nvSpPr>
            <p:cNvPr id="55373" name="TextBox 76"/>
            <p:cNvSpPr>
              <a:spLocks noChangeArrowheads="1"/>
            </p:cNvSpPr>
            <p:nvPr/>
          </p:nvSpPr>
          <p:spPr bwMode="auto">
            <a:xfrm>
              <a:off x="2377627" y="1348967"/>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长度</a:t>
              </a:r>
            </a:p>
          </p:txBody>
        </p:sp>
        <p:sp>
          <p:nvSpPr>
            <p:cNvPr id="55374" name="TextBox 77"/>
            <p:cNvSpPr>
              <a:spLocks noChangeArrowheads="1"/>
            </p:cNvSpPr>
            <p:nvPr/>
          </p:nvSpPr>
          <p:spPr bwMode="auto">
            <a:xfrm>
              <a:off x="2377627" y="2018170"/>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角度</a:t>
              </a:r>
            </a:p>
          </p:txBody>
        </p:sp>
        <p:sp>
          <p:nvSpPr>
            <p:cNvPr id="55375" name="TextBox 78"/>
            <p:cNvSpPr>
              <a:spLocks noChangeArrowheads="1"/>
            </p:cNvSpPr>
            <p:nvPr/>
          </p:nvSpPr>
          <p:spPr bwMode="auto">
            <a:xfrm>
              <a:off x="2390052" y="2757113"/>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面积</a:t>
              </a:r>
            </a:p>
          </p:txBody>
        </p:sp>
        <p:sp>
          <p:nvSpPr>
            <p:cNvPr id="55376" name="TextBox 79"/>
            <p:cNvSpPr>
              <a:spLocks noChangeArrowheads="1"/>
            </p:cNvSpPr>
            <p:nvPr/>
          </p:nvSpPr>
          <p:spPr bwMode="auto">
            <a:xfrm>
              <a:off x="1897497" y="3703246"/>
              <a:ext cx="170515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黑体" pitchFamily="49" charset="-122"/>
                  <a:ea typeface="黑体" pitchFamily="49" charset="-122"/>
                  <a:sym typeface="Times New Roman" pitchFamily="18" charset="0"/>
                </a:rPr>
                <a:t>亮度</a:t>
              </a:r>
              <a:r>
                <a:rPr lang="en-US">
                  <a:solidFill>
                    <a:srgbClr val="000000"/>
                  </a:solidFill>
                  <a:latin typeface="黑体" pitchFamily="49" charset="-122"/>
                  <a:ea typeface="黑体" pitchFamily="49" charset="-122"/>
                  <a:sym typeface="Times New Roman" pitchFamily="18" charset="0"/>
                </a:rPr>
                <a:t>/</a:t>
              </a:r>
              <a:r>
                <a:rPr lang="zh-CN" altLang="en-US">
                  <a:solidFill>
                    <a:srgbClr val="000000"/>
                  </a:solidFill>
                  <a:latin typeface="黑体" pitchFamily="49" charset="-122"/>
                  <a:ea typeface="黑体" pitchFamily="49" charset="-122"/>
                  <a:sym typeface="Times New Roman" pitchFamily="18" charset="0"/>
                </a:rPr>
                <a:t>饱和度</a:t>
              </a:r>
            </a:p>
          </p:txBody>
        </p:sp>
        <p:sp>
          <p:nvSpPr>
            <p:cNvPr id="55377" name="TextBox 80"/>
            <p:cNvSpPr>
              <a:spLocks noChangeArrowheads="1"/>
            </p:cNvSpPr>
            <p:nvPr/>
          </p:nvSpPr>
          <p:spPr bwMode="auto">
            <a:xfrm>
              <a:off x="2052050" y="4309178"/>
              <a:ext cx="1338296"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图案密度</a:t>
              </a:r>
            </a:p>
          </p:txBody>
        </p:sp>
        <p:sp>
          <p:nvSpPr>
            <p:cNvPr id="55378" name="TextBox 3"/>
            <p:cNvSpPr>
              <a:spLocks noChangeArrowheads="1"/>
            </p:cNvSpPr>
            <p:nvPr/>
          </p:nvSpPr>
          <p:spPr bwMode="auto">
            <a:xfrm>
              <a:off x="0" y="0"/>
              <a:ext cx="1714937" cy="7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0000"/>
                </a:spcAft>
              </a:pPr>
              <a:r>
                <a:rPr lang="zh-CN" altLang="en-US" b="1">
                  <a:solidFill>
                    <a:srgbClr val="FF0000"/>
                  </a:solidFill>
                  <a:latin typeface="黑体" pitchFamily="49" charset="-122"/>
                  <a:ea typeface="黑体" pitchFamily="49" charset="-122"/>
                  <a:sym typeface="Times New Roman" pitchFamily="18" charset="0"/>
                </a:rPr>
                <a:t>定量</a:t>
              </a:r>
              <a:r>
                <a:rPr lang="en-US" b="1">
                  <a:solidFill>
                    <a:srgbClr val="FF0000"/>
                  </a:solidFill>
                  <a:latin typeface="黑体" pitchFamily="49" charset="-122"/>
                  <a:ea typeface="黑体" pitchFamily="49" charset="-122"/>
                  <a:sym typeface="Times New Roman" pitchFamily="18" charset="0"/>
                </a:rPr>
                <a:t>/</a:t>
              </a:r>
              <a:r>
                <a:rPr lang="zh-CN" altLang="en-US" b="1">
                  <a:solidFill>
                    <a:srgbClr val="FF0000"/>
                  </a:solidFill>
                  <a:latin typeface="黑体" pitchFamily="49" charset="-122"/>
                  <a:ea typeface="黑体" pitchFamily="49" charset="-122"/>
                  <a:sym typeface="Times New Roman" pitchFamily="18" charset="0"/>
                </a:rPr>
                <a:t>定序的</a:t>
              </a:r>
            </a:p>
            <a:p>
              <a:pPr>
                <a:spcAft>
                  <a:spcPct val="40000"/>
                </a:spcAft>
              </a:pPr>
              <a:r>
                <a:rPr lang="zh-CN" altLang="en-US" b="1">
                  <a:solidFill>
                    <a:srgbClr val="000000"/>
                  </a:solidFill>
                  <a:latin typeface="黑体" pitchFamily="49" charset="-122"/>
                  <a:ea typeface="黑体" pitchFamily="49" charset="-122"/>
                  <a:sym typeface="Times New Roman" pitchFamily="18" charset="0"/>
                </a:rPr>
                <a:t>程度</a:t>
              </a:r>
            </a:p>
          </p:txBody>
        </p:sp>
      </p:grpSp>
      <p:pic>
        <p:nvPicPr>
          <p:cNvPr id="55379" name="图片 88"/>
          <p:cNvPicPr>
            <a:picLocks noChangeAspect="1" noChangeArrowheads="1"/>
          </p:cNvPicPr>
          <p:nvPr/>
        </p:nvPicPr>
        <p:blipFill>
          <a:blip r:embed="rId8">
            <a:extLst>
              <a:ext uri="{28A0092B-C50C-407E-A947-70E740481C1C}">
                <a14:useLocalDpi xmlns:a14="http://schemas.microsoft.com/office/drawing/2010/main" val="0"/>
              </a:ext>
            </a:extLst>
          </a:blip>
          <a:srcRect t="37080" r="2669"/>
          <a:stretch>
            <a:fillRect/>
          </a:stretch>
        </p:blipFill>
        <p:spPr bwMode="auto">
          <a:xfrm>
            <a:off x="1655763" y="428625"/>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538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9965466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内容占位符 2"/>
          <p:cNvSpPr>
            <a:spLocks noGrp="1" noChangeArrowheads="1"/>
          </p:cNvSpPr>
          <p:nvPr/>
        </p:nvSpPr>
        <p:spPr bwMode="auto">
          <a:xfrm>
            <a:off x="590550" y="1614488"/>
            <a:ext cx="7483475" cy="4214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0000"/>
              </a:lnSpc>
              <a:spcBef>
                <a:spcPct val="20000"/>
              </a:spcBef>
              <a:buFontTx/>
              <a:buNone/>
            </a:pPr>
            <a:r>
              <a:rPr lang="en-US" sz="3200">
                <a:latin typeface="黑体" pitchFamily="49" charset="-122"/>
                <a:ea typeface="黑体" pitchFamily="49" charset="-122"/>
                <a:sym typeface="Calibri" pitchFamily="34" charset="0"/>
              </a:rPr>
              <a:t>·</a:t>
            </a:r>
            <a:r>
              <a:rPr lang="zh-CN" altLang="en-US" sz="3200">
                <a:latin typeface="黑体" pitchFamily="49" charset="-122"/>
                <a:ea typeface="黑体" pitchFamily="49" charset="-122"/>
                <a:sym typeface="Calibri" pitchFamily="34" charset="0"/>
              </a:rPr>
              <a:t>（灰度）值可被认为是有序的</a:t>
            </a:r>
          </a:p>
          <a:p>
            <a:pPr defTabSz="0">
              <a:lnSpc>
                <a:spcPct val="120000"/>
              </a:lnSpc>
              <a:spcBef>
                <a:spcPct val="20000"/>
              </a:spcBef>
              <a:buFontTx/>
              <a:buNone/>
            </a:pPr>
            <a:endParaRPr lang="en-US" sz="3200">
              <a:latin typeface="黑体" pitchFamily="49" charset="-122"/>
              <a:ea typeface="黑体" pitchFamily="49" charset="-122"/>
              <a:sym typeface="Calibri" pitchFamily="34" charset="0"/>
            </a:endParaRPr>
          </a:p>
          <a:p>
            <a:pPr defTabSz="0">
              <a:lnSpc>
                <a:spcPct val="120000"/>
              </a:lnSpc>
              <a:spcBef>
                <a:spcPct val="20000"/>
              </a:spcBef>
              <a:buFontTx/>
              <a:buNone/>
            </a:pPr>
            <a:r>
              <a:rPr lang="en-US" sz="3200">
                <a:latin typeface="黑体" pitchFamily="49" charset="-122"/>
                <a:ea typeface="黑体" pitchFamily="49" charset="-122"/>
                <a:sym typeface="Calibri" pitchFamily="34" charset="0"/>
              </a:rPr>
              <a:t>·</a:t>
            </a:r>
            <a:r>
              <a:rPr lang="zh-CN" altLang="en-US" sz="3200">
                <a:latin typeface="黑体" pitchFamily="49" charset="-122"/>
                <a:ea typeface="黑体" pitchFamily="49" charset="-122"/>
                <a:sym typeface="Calibri" pitchFamily="34" charset="0"/>
              </a:rPr>
              <a:t>可用于编码数值型数据</a:t>
            </a:r>
          </a:p>
          <a:p>
            <a:pPr defTabSz="0">
              <a:lnSpc>
                <a:spcPct val="120000"/>
              </a:lnSpc>
              <a:spcBef>
                <a:spcPct val="20000"/>
              </a:spcBef>
              <a:buFontTx/>
              <a:buNone/>
            </a:pPr>
            <a:endParaRPr lang="en-US" sz="3200">
              <a:latin typeface="黑体" pitchFamily="49" charset="-122"/>
              <a:ea typeface="黑体" pitchFamily="49" charset="-122"/>
              <a:sym typeface="Calibri" pitchFamily="34" charset="0"/>
            </a:endParaRPr>
          </a:p>
          <a:p>
            <a:pPr defTabSz="0">
              <a:lnSpc>
                <a:spcPct val="120000"/>
              </a:lnSpc>
              <a:spcBef>
                <a:spcPct val="20000"/>
              </a:spcBef>
              <a:buFontTx/>
              <a:buNone/>
            </a:pPr>
            <a:r>
              <a:rPr lang="en-US" sz="3200">
                <a:latin typeface="黑体" pitchFamily="49" charset="-122"/>
                <a:ea typeface="黑体" pitchFamily="49" charset="-122"/>
                <a:sym typeface="Calibri" pitchFamily="34" charset="0"/>
              </a:rPr>
              <a:t>·</a:t>
            </a:r>
            <a:r>
              <a:rPr lang="zh-CN" altLang="en-US" sz="3200">
                <a:latin typeface="黑体" pitchFamily="49" charset="-122"/>
                <a:ea typeface="黑体" pitchFamily="49" charset="-122"/>
                <a:sym typeface="Calibri" pitchFamily="34" charset="0"/>
              </a:rPr>
              <a:t>色调通常认为是无序的，可用于编码不同维度的值</a:t>
            </a:r>
          </a:p>
        </p:txBody>
      </p:sp>
      <p:pic>
        <p:nvPicPr>
          <p:cNvPr id="17411"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2451100"/>
            <a:ext cx="2765425"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2"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250" y="3778250"/>
            <a:ext cx="2414588" cy="444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3"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24250" y="5175250"/>
            <a:ext cx="2443163" cy="377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414" name="标题 1"/>
          <p:cNvSpPr>
            <a:spLocks noGrp="1" noChangeArrowheads="1"/>
          </p:cNvSpPr>
          <p:nvPr/>
        </p:nvSpPr>
        <p:spPr bwMode="auto">
          <a:xfrm>
            <a:off x="798513"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黑体" pitchFamily="49" charset="-122"/>
                <a:ea typeface="黑体" pitchFamily="49" charset="-122"/>
                <a:sym typeface="黑体" pitchFamily="49" charset="-122"/>
              </a:rPr>
              <a:t>可视通道</a:t>
            </a:r>
            <a:r>
              <a:rPr lang="en-US" altLang="zh-CN" sz="4400" dirty="0" smtClean="0">
                <a:latin typeface="黑体" pitchFamily="49" charset="-122"/>
                <a:ea typeface="黑体" pitchFamily="49" charset="-122"/>
                <a:sym typeface="黑体" pitchFamily="49" charset="-122"/>
              </a:rPr>
              <a:t>——</a:t>
            </a:r>
            <a:r>
              <a:rPr lang="zh-CN" altLang="en-US" sz="4400" dirty="0" smtClean="0">
                <a:latin typeface="黑体" pitchFamily="49" charset="-122"/>
                <a:ea typeface="黑体" pitchFamily="49" charset="-122"/>
                <a:sym typeface="黑体" pitchFamily="49" charset="-122"/>
              </a:rPr>
              <a:t>颜色</a:t>
            </a:r>
            <a:endParaRPr lang="zh-CN" sz="4400" dirty="0">
              <a:latin typeface="Calibri" pitchFamily="34" charset="0"/>
              <a:sym typeface="Calibri" pitchFamily="34" charset="0"/>
            </a:endParaRPr>
          </a:p>
        </p:txBody>
      </p:sp>
      <p:pic>
        <p:nvPicPr>
          <p:cNvPr id="17415" name="图片 9"/>
          <p:cNvPicPr>
            <a:picLocks noChangeAspect="1" noChangeArrowheads="1"/>
          </p:cNvPicPr>
          <p:nvPr/>
        </p:nvPicPr>
        <p:blipFill>
          <a:blip r:embed="rId5">
            <a:extLst>
              <a:ext uri="{28A0092B-C50C-407E-A947-70E740481C1C}">
                <a14:useLocalDpi xmlns:a14="http://schemas.microsoft.com/office/drawing/2010/main" val="0"/>
              </a:ext>
            </a:extLst>
          </a:blip>
          <a:srcRect t="37080" r="2669"/>
          <a:stretch>
            <a:fillRect/>
          </a:stretch>
        </p:blipFill>
        <p:spPr bwMode="auto">
          <a:xfrm>
            <a:off x="1259632" y="345281"/>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416"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741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4093158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1893272"/>
            <a:ext cx="2232025" cy="3709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315" name="标题 1"/>
          <p:cNvSpPr>
            <a:spLocks noGrp="1" noChangeArrowheads="1"/>
          </p:cNvSpPr>
          <p:nvPr/>
        </p:nvSpPr>
        <p:spPr bwMode="auto">
          <a:xfrm>
            <a:off x="455613"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dirty="0" smtClean="0">
                <a:latin typeface="Times New Roman" pitchFamily="18" charset="0"/>
                <a:ea typeface="黑体" pitchFamily="49" charset="-122"/>
                <a:cs typeface="Times New Roman" pitchFamily="18" charset="0"/>
                <a:sym typeface="黑体" pitchFamily="49" charset="-122"/>
              </a:rPr>
              <a:t>数据</a:t>
            </a:r>
            <a:r>
              <a:rPr lang="zh-CN" altLang="en-US" sz="4400" dirty="0" smtClean="0">
                <a:latin typeface="Times New Roman" pitchFamily="18" charset="0"/>
                <a:ea typeface="黑体" pitchFamily="49" charset="-122"/>
                <a:cs typeface="Times New Roman" pitchFamily="18" charset="0"/>
                <a:sym typeface="黑体" pitchFamily="49" charset="-122"/>
              </a:rPr>
              <a:t>类型的可视化映射</a:t>
            </a:r>
            <a:endParaRPr lang="zh-CN" sz="4400" dirty="0">
              <a:latin typeface="Times New Roman" pitchFamily="18" charset="0"/>
              <a:cs typeface="Times New Roman" pitchFamily="18" charset="0"/>
              <a:sym typeface="Calibri" pitchFamily="34" charset="0"/>
            </a:endParaRPr>
          </a:p>
        </p:txBody>
      </p:sp>
      <p:cxnSp>
        <p:nvCxnSpPr>
          <p:cNvPr id="1331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1030" name="图片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922533"/>
            <a:ext cx="3627995" cy="410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802949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标题 1"/>
          <p:cNvSpPr>
            <a:spLocks noGrp="1" noChangeArrowheads="1"/>
          </p:cNvSpPr>
          <p:nvPr/>
        </p:nvSpPr>
        <p:spPr bwMode="auto">
          <a:xfrm>
            <a:off x="92392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可视编码的例子</a:t>
            </a:r>
            <a:endParaRPr lang="zh-CN" sz="4400">
              <a:latin typeface="Calibri" pitchFamily="34" charset="0"/>
              <a:sym typeface="Calibri" pitchFamily="34" charset="0"/>
            </a:endParaRPr>
          </a:p>
        </p:txBody>
      </p:sp>
      <p:sp>
        <p:nvSpPr>
          <p:cNvPr id="52228" name="矩形 5"/>
          <p:cNvSpPr>
            <a:spLocks noChangeArrowheads="1"/>
          </p:cNvSpPr>
          <p:nvPr/>
        </p:nvSpPr>
        <p:spPr bwMode="auto">
          <a:xfrm>
            <a:off x="1763713" y="3149600"/>
            <a:ext cx="354012" cy="9175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29" name="矩形 6"/>
          <p:cNvSpPr>
            <a:spLocks noChangeArrowheads="1"/>
          </p:cNvSpPr>
          <p:nvPr/>
        </p:nvSpPr>
        <p:spPr bwMode="auto">
          <a:xfrm>
            <a:off x="2195513" y="2865438"/>
            <a:ext cx="354012" cy="1201737"/>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grpSp>
        <p:nvGrpSpPr>
          <p:cNvPr id="52230" name="Group 6"/>
          <p:cNvGrpSpPr>
            <a:grpSpLocks/>
          </p:cNvGrpSpPr>
          <p:nvPr/>
        </p:nvGrpSpPr>
        <p:grpSpPr bwMode="auto">
          <a:xfrm>
            <a:off x="1498600" y="2227263"/>
            <a:ext cx="1843088" cy="1839912"/>
            <a:chOff x="0" y="0"/>
            <a:chExt cx="1872208" cy="1872208"/>
          </a:xfrm>
        </p:grpSpPr>
        <p:sp>
          <p:nvSpPr>
            <p:cNvPr id="52231" name="直接连接符 8"/>
            <p:cNvSpPr>
              <a:spLocks noChangeShapeType="1"/>
            </p:cNvSpPr>
            <p:nvPr/>
          </p:nvSpPr>
          <p:spPr bwMode="auto">
            <a:xfrm>
              <a:off x="0" y="1872208"/>
              <a:ext cx="1872208" cy="1"/>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2" name="直接连接符 9"/>
            <p:cNvSpPr>
              <a:spLocks noChangeShapeType="1"/>
            </p:cNvSpPr>
            <p:nvPr/>
          </p:nvSpPr>
          <p:spPr bwMode="auto">
            <a:xfrm flipV="1">
              <a:off x="0" y="0"/>
              <a:ext cx="1" cy="1872208"/>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33" name="矩形 10"/>
          <p:cNvSpPr>
            <a:spLocks noChangeArrowheads="1"/>
          </p:cNvSpPr>
          <p:nvPr/>
        </p:nvSpPr>
        <p:spPr bwMode="auto">
          <a:xfrm>
            <a:off x="2627313" y="3467100"/>
            <a:ext cx="355600" cy="600075"/>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34" name="TextBox 11"/>
          <p:cNvSpPr>
            <a:spLocks noChangeArrowheads="1"/>
          </p:cNvSpPr>
          <p:nvPr/>
        </p:nvSpPr>
        <p:spPr bwMode="auto">
          <a:xfrm>
            <a:off x="2028825" y="4286250"/>
            <a:ext cx="8683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黑体" pitchFamily="49" charset="-122"/>
                <a:ea typeface="黑体" pitchFamily="49" charset="-122"/>
                <a:sym typeface="宋体" pitchFamily="2" charset="-122"/>
              </a:rPr>
              <a:t>柱状图</a:t>
            </a:r>
          </a:p>
        </p:txBody>
      </p:sp>
      <p:grpSp>
        <p:nvGrpSpPr>
          <p:cNvPr id="52235" name="Group 11"/>
          <p:cNvGrpSpPr>
            <a:grpSpLocks/>
          </p:cNvGrpSpPr>
          <p:nvPr/>
        </p:nvGrpSpPr>
        <p:grpSpPr bwMode="auto">
          <a:xfrm>
            <a:off x="3892550" y="2616200"/>
            <a:ext cx="1347788" cy="1450975"/>
            <a:chOff x="0" y="0"/>
            <a:chExt cx="1872208" cy="1872208"/>
          </a:xfrm>
        </p:grpSpPr>
        <p:sp>
          <p:nvSpPr>
            <p:cNvPr id="52236" name="直接连接符 13"/>
            <p:cNvSpPr>
              <a:spLocks noChangeShapeType="1"/>
            </p:cNvSpPr>
            <p:nvPr/>
          </p:nvSpPr>
          <p:spPr bwMode="auto">
            <a:xfrm>
              <a:off x="0" y="1872208"/>
              <a:ext cx="1872208" cy="1"/>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37" name="直接连接符 14"/>
            <p:cNvSpPr>
              <a:spLocks noChangeShapeType="1"/>
            </p:cNvSpPr>
            <p:nvPr/>
          </p:nvSpPr>
          <p:spPr bwMode="auto">
            <a:xfrm flipV="1">
              <a:off x="0" y="0"/>
              <a:ext cx="1" cy="1872208"/>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38" name="椭圆 15"/>
          <p:cNvSpPr>
            <a:spLocks noChangeArrowheads="1"/>
          </p:cNvSpPr>
          <p:nvPr/>
        </p:nvSpPr>
        <p:spPr bwMode="auto">
          <a:xfrm>
            <a:off x="4275138" y="3298825"/>
            <a:ext cx="106362"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39" name="椭圆 16"/>
          <p:cNvSpPr>
            <a:spLocks noChangeArrowheads="1"/>
          </p:cNvSpPr>
          <p:nvPr/>
        </p:nvSpPr>
        <p:spPr bwMode="auto">
          <a:xfrm>
            <a:off x="4624388" y="3205163"/>
            <a:ext cx="107950" cy="106362"/>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0" name="椭圆 17"/>
          <p:cNvSpPr>
            <a:spLocks noChangeArrowheads="1"/>
          </p:cNvSpPr>
          <p:nvPr/>
        </p:nvSpPr>
        <p:spPr bwMode="auto">
          <a:xfrm>
            <a:off x="4672013" y="3736975"/>
            <a:ext cx="106362"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1" name="椭圆 18"/>
          <p:cNvSpPr>
            <a:spLocks noChangeArrowheads="1"/>
          </p:cNvSpPr>
          <p:nvPr/>
        </p:nvSpPr>
        <p:spPr bwMode="auto">
          <a:xfrm>
            <a:off x="4233863" y="3660775"/>
            <a:ext cx="107950"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2" name="椭圆 19"/>
          <p:cNvSpPr>
            <a:spLocks noChangeArrowheads="1"/>
          </p:cNvSpPr>
          <p:nvPr/>
        </p:nvSpPr>
        <p:spPr bwMode="auto">
          <a:xfrm>
            <a:off x="4603750" y="3448050"/>
            <a:ext cx="104775" cy="104775"/>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3" name="TextBox 20"/>
          <p:cNvSpPr>
            <a:spLocks noChangeArrowheads="1"/>
          </p:cNvSpPr>
          <p:nvPr/>
        </p:nvSpPr>
        <p:spPr bwMode="auto">
          <a:xfrm>
            <a:off x="5541963" y="4286250"/>
            <a:ext cx="868362"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黑体" pitchFamily="49" charset="-122"/>
                <a:ea typeface="黑体" pitchFamily="49" charset="-122"/>
                <a:sym typeface="宋体" pitchFamily="2" charset="-122"/>
              </a:rPr>
              <a:t>散点图</a:t>
            </a:r>
          </a:p>
        </p:txBody>
      </p:sp>
      <p:grpSp>
        <p:nvGrpSpPr>
          <p:cNvPr id="52244" name="Group 20"/>
          <p:cNvGrpSpPr>
            <a:grpSpLocks/>
          </p:cNvGrpSpPr>
          <p:nvPr/>
        </p:nvGrpSpPr>
        <p:grpSpPr bwMode="auto">
          <a:xfrm>
            <a:off x="5295900" y="2616200"/>
            <a:ext cx="1349375" cy="1450975"/>
            <a:chOff x="0" y="0"/>
            <a:chExt cx="1872208" cy="1872208"/>
          </a:xfrm>
        </p:grpSpPr>
        <p:sp>
          <p:nvSpPr>
            <p:cNvPr id="52245" name="直接连接符 22"/>
            <p:cNvSpPr>
              <a:spLocks noChangeShapeType="1"/>
            </p:cNvSpPr>
            <p:nvPr/>
          </p:nvSpPr>
          <p:spPr bwMode="auto">
            <a:xfrm>
              <a:off x="0" y="1872208"/>
              <a:ext cx="1872208" cy="1"/>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46" name="直接连接符 23"/>
            <p:cNvSpPr>
              <a:spLocks noChangeShapeType="1"/>
            </p:cNvSpPr>
            <p:nvPr/>
          </p:nvSpPr>
          <p:spPr bwMode="auto">
            <a:xfrm flipV="1">
              <a:off x="0" y="0"/>
              <a:ext cx="1" cy="1872208"/>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47" name="椭圆 24"/>
          <p:cNvSpPr>
            <a:spLocks noChangeArrowheads="1"/>
          </p:cNvSpPr>
          <p:nvPr/>
        </p:nvSpPr>
        <p:spPr bwMode="auto">
          <a:xfrm>
            <a:off x="5678488" y="3298825"/>
            <a:ext cx="106362" cy="107950"/>
          </a:xfrm>
          <a:prstGeom prst="ellipse">
            <a:avLst/>
          </a:prstGeom>
          <a:solidFill>
            <a:srgbClr val="E36C0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8" name="椭圆 25"/>
          <p:cNvSpPr>
            <a:spLocks noChangeArrowheads="1"/>
          </p:cNvSpPr>
          <p:nvPr/>
        </p:nvSpPr>
        <p:spPr bwMode="auto">
          <a:xfrm>
            <a:off x="6029325" y="3205163"/>
            <a:ext cx="104775" cy="106362"/>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49" name="椭圆 26"/>
          <p:cNvSpPr>
            <a:spLocks noChangeArrowheads="1"/>
          </p:cNvSpPr>
          <p:nvPr/>
        </p:nvSpPr>
        <p:spPr bwMode="auto">
          <a:xfrm>
            <a:off x="6075363" y="3736975"/>
            <a:ext cx="106362" cy="10795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0" name="椭圆 27"/>
          <p:cNvSpPr>
            <a:spLocks noChangeArrowheads="1"/>
          </p:cNvSpPr>
          <p:nvPr/>
        </p:nvSpPr>
        <p:spPr bwMode="auto">
          <a:xfrm>
            <a:off x="5638800" y="3660775"/>
            <a:ext cx="104775" cy="10795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1" name="椭圆 28"/>
          <p:cNvSpPr>
            <a:spLocks noChangeArrowheads="1"/>
          </p:cNvSpPr>
          <p:nvPr/>
        </p:nvSpPr>
        <p:spPr bwMode="auto">
          <a:xfrm>
            <a:off x="6007100" y="3448050"/>
            <a:ext cx="104775" cy="104775"/>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grpSp>
        <p:nvGrpSpPr>
          <p:cNvPr id="52252" name="Group 28"/>
          <p:cNvGrpSpPr>
            <a:grpSpLocks/>
          </p:cNvGrpSpPr>
          <p:nvPr/>
        </p:nvGrpSpPr>
        <p:grpSpPr bwMode="auto">
          <a:xfrm>
            <a:off x="6648450" y="2616200"/>
            <a:ext cx="1346200" cy="1450975"/>
            <a:chOff x="0" y="0"/>
            <a:chExt cx="1872208" cy="1872208"/>
          </a:xfrm>
        </p:grpSpPr>
        <p:sp>
          <p:nvSpPr>
            <p:cNvPr id="52253" name="直接连接符 46"/>
            <p:cNvSpPr>
              <a:spLocks noChangeShapeType="1"/>
            </p:cNvSpPr>
            <p:nvPr/>
          </p:nvSpPr>
          <p:spPr bwMode="auto">
            <a:xfrm>
              <a:off x="0" y="1872208"/>
              <a:ext cx="1872208" cy="1"/>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52254" name="直接连接符 47"/>
            <p:cNvSpPr>
              <a:spLocks noChangeShapeType="1"/>
            </p:cNvSpPr>
            <p:nvPr/>
          </p:nvSpPr>
          <p:spPr bwMode="auto">
            <a:xfrm flipV="1">
              <a:off x="0" y="0"/>
              <a:ext cx="1" cy="1872208"/>
            </a:xfrm>
            <a:prstGeom prst="line">
              <a:avLst/>
            </a:prstGeom>
            <a:noFill/>
            <a:ln w="9525"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52255" name="椭圆 48"/>
          <p:cNvSpPr>
            <a:spLocks noChangeArrowheads="1"/>
          </p:cNvSpPr>
          <p:nvPr/>
        </p:nvSpPr>
        <p:spPr bwMode="auto">
          <a:xfrm>
            <a:off x="7029450" y="3298825"/>
            <a:ext cx="104775" cy="107950"/>
          </a:xfrm>
          <a:prstGeom prst="ellipse">
            <a:avLst/>
          </a:prstGeom>
          <a:solidFill>
            <a:srgbClr val="E36C09"/>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6" name="椭圆 49"/>
          <p:cNvSpPr>
            <a:spLocks noChangeArrowheads="1"/>
          </p:cNvSpPr>
          <p:nvPr/>
        </p:nvSpPr>
        <p:spPr bwMode="auto">
          <a:xfrm>
            <a:off x="7381875" y="3214688"/>
            <a:ext cx="76200" cy="76200"/>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7" name="椭圆 50"/>
          <p:cNvSpPr>
            <a:spLocks noChangeArrowheads="1"/>
          </p:cNvSpPr>
          <p:nvPr/>
        </p:nvSpPr>
        <p:spPr bwMode="auto">
          <a:xfrm>
            <a:off x="7424738" y="3736975"/>
            <a:ext cx="107950" cy="10795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8" name="椭圆 51"/>
          <p:cNvSpPr>
            <a:spLocks noChangeArrowheads="1"/>
          </p:cNvSpPr>
          <p:nvPr/>
        </p:nvSpPr>
        <p:spPr bwMode="auto">
          <a:xfrm>
            <a:off x="6980238" y="3635375"/>
            <a:ext cx="212725" cy="212725"/>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sp>
        <p:nvSpPr>
          <p:cNvPr id="52259" name="椭圆 52"/>
          <p:cNvSpPr>
            <a:spLocks noChangeAspect="1" noChangeArrowheads="1"/>
          </p:cNvSpPr>
          <p:nvPr/>
        </p:nvSpPr>
        <p:spPr bwMode="auto">
          <a:xfrm>
            <a:off x="7351713" y="3430588"/>
            <a:ext cx="176212" cy="176212"/>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黑体" pitchFamily="49" charset="-122"/>
              <a:ea typeface="黑体" pitchFamily="49" charset="-122"/>
              <a:sym typeface="宋体" pitchFamily="2" charset="-122"/>
            </a:endParaRPr>
          </a:p>
        </p:txBody>
      </p:sp>
      <p:cxnSp>
        <p:nvCxnSpPr>
          <p:cNvPr id="52260" name="直接连接符 2"/>
          <p:cNvCxnSpPr>
            <a:cxnSpLocks noChangeShapeType="1"/>
          </p:cNvCxnSpPr>
          <p:nvPr/>
        </p:nvCxnSpPr>
        <p:spPr bwMode="auto">
          <a:xfrm>
            <a:off x="3546475" y="2101850"/>
            <a:ext cx="0" cy="2822575"/>
          </a:xfrm>
          <a:prstGeom prst="line">
            <a:avLst/>
          </a:prstGeom>
          <a:noFill/>
          <a:ln w="635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52261" name="图片 38"/>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655763" y="425450"/>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226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226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601357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Calibri" pitchFamily="34" charset="0"/>
                <a:sym typeface="Calibri" pitchFamily="34" charset="0"/>
              </a:rPr>
              <a:t>目录</a:t>
            </a:r>
            <a:endParaRPr lang="zh-CN" sz="4400" dirty="0">
              <a:latin typeface="Calibri" pitchFamily="34" charset="0"/>
              <a:sym typeface="Calibri" pitchFamily="34" charset="0"/>
            </a:endParaRPr>
          </a:p>
        </p:txBody>
      </p:sp>
      <p:sp>
        <p:nvSpPr>
          <p:cNvPr id="4099" name="内容占位符 2"/>
          <p:cNvSpPr>
            <a:spLocks noGrp="1" noChangeArrowheads="1"/>
          </p:cNvSpPr>
          <p:nvPr/>
        </p:nvSpPr>
        <p:spPr bwMode="auto">
          <a:xfrm>
            <a:off x="539552" y="3356992"/>
            <a:ext cx="7054850" cy="25965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3200" dirty="0">
                <a:latin typeface="黑体" pitchFamily="49" charset="-122"/>
                <a:ea typeface="黑体" pitchFamily="49" charset="-122"/>
                <a:sym typeface="Calibri" pitchFamily="34" charset="0"/>
              </a:rPr>
              <a:t>可视化流程模型</a:t>
            </a:r>
          </a:p>
          <a:p>
            <a:pPr defTabSz="0">
              <a:lnSpc>
                <a:spcPct val="125000"/>
              </a:lnSpc>
              <a:spcBef>
                <a:spcPct val="20000"/>
              </a:spcBef>
            </a:pPr>
            <a:r>
              <a:rPr lang="en-US" altLang="zh-CN" sz="2800" dirty="0" smtClean="0">
                <a:latin typeface="黑体" pitchFamily="49" charset="-122"/>
                <a:ea typeface="黑体" pitchFamily="49" charset="-122"/>
                <a:sym typeface="Calibri" pitchFamily="34" charset="0"/>
              </a:rPr>
              <a:t>	</a:t>
            </a:r>
            <a:r>
              <a:rPr lang="zh-CN" altLang="en-US" sz="3200" dirty="0">
                <a:latin typeface="黑体" pitchFamily="49" charset="-122"/>
                <a:ea typeface="黑体" pitchFamily="49" charset="-122"/>
                <a:sym typeface="Calibri" pitchFamily="34" charset="0"/>
              </a:rPr>
              <a:t>数据处理</a:t>
            </a:r>
            <a:r>
              <a:rPr lang="zh-CN" altLang="en-US" sz="3200" dirty="0" smtClean="0">
                <a:latin typeface="黑体" pitchFamily="49" charset="-122"/>
                <a:ea typeface="黑体" pitchFamily="49" charset="-122"/>
                <a:sym typeface="Calibri" pitchFamily="34" charset="0"/>
              </a:rPr>
              <a:t>和数据变换</a:t>
            </a:r>
            <a:r>
              <a:rPr lang="zh-CN" altLang="en-US" sz="3200" dirty="0">
                <a:latin typeface="黑体" pitchFamily="49" charset="-122"/>
                <a:ea typeface="黑体" pitchFamily="49" charset="-122"/>
                <a:sym typeface="Calibri" pitchFamily="34" charset="0"/>
              </a:rPr>
              <a:t>*</a:t>
            </a:r>
            <a:endParaRPr lang="en-US" altLang="zh-CN" sz="3200" dirty="0">
              <a:latin typeface="黑体" pitchFamily="49" charset="-122"/>
              <a:ea typeface="黑体" pitchFamily="49" charset="-122"/>
              <a:sym typeface="Calibri" pitchFamily="34" charset="0"/>
            </a:endParaRPr>
          </a:p>
          <a:p>
            <a:pPr defTabSz="0">
              <a:lnSpc>
                <a:spcPct val="125000"/>
              </a:lnSpc>
              <a:spcBef>
                <a:spcPct val="20000"/>
              </a:spcBef>
            </a:pPr>
            <a:r>
              <a:rPr lang="zh-CN" altLang="en-US" sz="3200" dirty="0">
                <a:latin typeface="黑体" pitchFamily="49" charset="-122"/>
                <a:ea typeface="黑体" pitchFamily="49" charset="-122"/>
                <a:sym typeface="Calibri" pitchFamily="34" charset="0"/>
              </a:rPr>
              <a:t>可视化</a:t>
            </a:r>
            <a:r>
              <a:rPr lang="zh-CN" altLang="en-US" sz="3200" dirty="0" smtClean="0">
                <a:latin typeface="黑体" pitchFamily="49" charset="-122"/>
                <a:ea typeface="黑体" pitchFamily="49" charset="-122"/>
                <a:sym typeface="Calibri" pitchFamily="34" charset="0"/>
              </a:rPr>
              <a:t>编码</a:t>
            </a:r>
            <a:endParaRPr lang="en-US" altLang="zh-CN" sz="3200" dirty="0" smtClean="0">
              <a:latin typeface="黑体" pitchFamily="49" charset="-122"/>
              <a:ea typeface="黑体" pitchFamily="49" charset="-122"/>
              <a:sym typeface="Calibri" pitchFamily="34" charset="0"/>
            </a:endParaRPr>
          </a:p>
          <a:p>
            <a:pPr defTabSz="0">
              <a:lnSpc>
                <a:spcPct val="125000"/>
              </a:lnSpc>
              <a:spcBef>
                <a:spcPct val="20000"/>
              </a:spcBef>
            </a:pPr>
            <a:r>
              <a:rPr lang="zh-CN" altLang="en-US" sz="3200" dirty="0" smtClean="0">
                <a:latin typeface="黑体" pitchFamily="49" charset="-122"/>
                <a:ea typeface="黑体" pitchFamily="49" charset="-122"/>
                <a:sym typeface="Calibri" pitchFamily="34" charset="0"/>
              </a:rPr>
              <a:t>可视化</a:t>
            </a:r>
            <a:r>
              <a:rPr lang="zh-CN" altLang="en-US" sz="3200" dirty="0">
                <a:latin typeface="黑体" pitchFamily="49" charset="-122"/>
                <a:ea typeface="黑体" pitchFamily="49" charset="-122"/>
                <a:sym typeface="Calibri" pitchFamily="34" charset="0"/>
              </a:rPr>
              <a:t>设计</a:t>
            </a:r>
          </a:p>
          <a:p>
            <a:pPr lvl="1" defTabSz="0">
              <a:lnSpc>
                <a:spcPct val="125000"/>
              </a:lnSpc>
              <a:spcBef>
                <a:spcPct val="20000"/>
              </a:spcBef>
              <a:buFontTx/>
              <a:buNone/>
            </a:pPr>
            <a:endParaRPr lang="zh-CN" altLang="en-US" sz="2800" dirty="0">
              <a:latin typeface="黑体" pitchFamily="49" charset="-122"/>
              <a:ea typeface="黑体" pitchFamily="49" charset="-122"/>
              <a:sym typeface="Calibri" pitchFamily="34" charset="0"/>
            </a:endParaRPr>
          </a:p>
        </p:txBody>
      </p:sp>
      <p:cxnSp>
        <p:nvCxnSpPr>
          <p:cNvPr id="4100" name="AutoShape 4"/>
          <p:cNvCxnSpPr>
            <a:cxnSpLocks noChangeShapeType="1"/>
          </p:cNvCxnSpPr>
          <p:nvPr/>
        </p:nvCxnSpPr>
        <p:spPr bwMode="auto">
          <a:xfrm>
            <a:off x="266700" y="1498600"/>
            <a:ext cx="8664575" cy="0"/>
          </a:xfrm>
          <a:prstGeom prst="straightConnector1">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4102"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552" y="1682533"/>
            <a:ext cx="8064779" cy="1627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282106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对象 9"/>
          <p:cNvPicPr>
            <a:picLocks noChangeArrowheads="1"/>
          </p:cNvPicPr>
          <p:nvPr/>
        </p:nvPicPr>
        <p:blipFill>
          <a:blip r:embed="rId2">
            <a:extLst>
              <a:ext uri="{28A0092B-C50C-407E-A947-70E740481C1C}">
                <a14:useLocalDpi xmlns:a14="http://schemas.microsoft.com/office/drawing/2010/main" val="0"/>
              </a:ext>
            </a:extLst>
          </a:blip>
          <a:srcRect r="-21" b="-154"/>
          <a:stretch>
            <a:fillRect/>
          </a:stretch>
        </p:blipFill>
        <p:spPr bwMode="auto">
          <a:xfrm>
            <a:off x="2476560" y="1612952"/>
            <a:ext cx="4121032" cy="4400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p:cNvSpPr>
            <a:spLocks noGrp="1"/>
          </p:cNvSpPr>
          <p:nvPr>
            <p:ph type="title"/>
          </p:nvPr>
        </p:nvSpPr>
        <p:spPr/>
        <p:txBody>
          <a:bodyPr/>
          <a:lstStyle/>
          <a:p>
            <a:r>
              <a:rPr lang="zh-CN" altLang="en-US" dirty="0" smtClean="0"/>
              <a:t>可视编码元素的优先级</a:t>
            </a:r>
            <a:endParaRPr lang="zh-CN" altLang="en-US" dirty="0"/>
          </a:p>
        </p:txBody>
      </p:sp>
      <p:pic>
        <p:nvPicPr>
          <p:cNvPr id="6" name="图片 4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527123" y="355688"/>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9432047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a:latin typeface="Times New Roman" pitchFamily="18" charset="0"/>
                <a:ea typeface="黑体" pitchFamily="49" charset="-122"/>
                <a:cs typeface="Times New Roman" pitchFamily="18" charset="0"/>
                <a:sym typeface="黑体" pitchFamily="49" charset="-122"/>
              </a:rPr>
              <a:t>可视</a:t>
            </a:r>
            <a:r>
              <a:rPr lang="zh-CN" altLang="en-US" sz="4400" dirty="0" smtClean="0">
                <a:latin typeface="Times New Roman" pitchFamily="18" charset="0"/>
                <a:ea typeface="黑体" pitchFamily="49" charset="-122"/>
                <a:cs typeface="Times New Roman" pitchFamily="18" charset="0"/>
                <a:sym typeface="黑体" pitchFamily="49" charset="-122"/>
              </a:rPr>
              <a:t>编码的表现力</a:t>
            </a:r>
            <a:endParaRPr lang="zh-CN" altLang="en-US" sz="4400" dirty="0">
              <a:latin typeface="Times New Roman" pitchFamily="18" charset="0"/>
              <a:cs typeface="Times New Roman" pitchFamily="18" charset="0"/>
              <a:sym typeface="Calibri" pitchFamily="34" charset="0"/>
            </a:endParaRPr>
          </a:p>
        </p:txBody>
      </p:sp>
      <p:sp>
        <p:nvSpPr>
          <p:cNvPr id="53252" name="内容占位符 2"/>
          <p:cNvSpPr>
            <a:spLocks noGrp="1" noChangeArrowheads="1"/>
          </p:cNvSpPr>
          <p:nvPr/>
        </p:nvSpPr>
        <p:spPr bwMode="auto">
          <a:xfrm>
            <a:off x="450850" y="1473200"/>
            <a:ext cx="8451850" cy="481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类型（</a:t>
            </a:r>
            <a:r>
              <a:rPr lang="en-US" sz="2400" dirty="0">
                <a:latin typeface="Times New Roman" pitchFamily="18" charset="0"/>
                <a:ea typeface="黑体" pitchFamily="49" charset="-122"/>
                <a:cs typeface="Times New Roman" pitchFamily="18" charset="0"/>
                <a:sym typeface="Calibri" pitchFamily="34" charset="0"/>
              </a:rPr>
              <a:t>type</a:t>
            </a:r>
            <a:r>
              <a:rPr lang="zh-CN" altLang="en-US" sz="2400" dirty="0">
                <a:latin typeface="Times New Roman" pitchFamily="18" charset="0"/>
                <a:ea typeface="黑体"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	是什么</a:t>
            </a:r>
            <a:r>
              <a:rPr lang="en-US" sz="2400" dirty="0">
                <a:latin typeface="Times New Roman" pitchFamily="18" charset="0"/>
                <a:ea typeface="黑体" pitchFamily="49" charset="-122"/>
                <a:cs typeface="Times New Roman" pitchFamily="18" charset="0"/>
                <a:sym typeface="Calibri" pitchFamily="34" charset="0"/>
              </a:rPr>
              <a:t>/</a:t>
            </a:r>
            <a:r>
              <a:rPr lang="zh-CN" altLang="en-US" sz="2400" dirty="0">
                <a:latin typeface="Times New Roman" pitchFamily="18" charset="0"/>
                <a:ea typeface="黑体" pitchFamily="49" charset="-122"/>
                <a:cs typeface="Times New Roman" pitchFamily="18" charset="0"/>
                <a:sym typeface="Calibri" pitchFamily="34" charset="0"/>
              </a:rPr>
              <a:t>在哪里（</a:t>
            </a:r>
            <a:r>
              <a:rPr lang="en-US" sz="2400" dirty="0">
                <a:latin typeface="Times New Roman" pitchFamily="18" charset="0"/>
                <a:ea typeface="黑体" pitchFamily="49" charset="-122"/>
                <a:cs typeface="Times New Roman" pitchFamily="18" charset="0"/>
                <a:sym typeface="Calibri" pitchFamily="34" charset="0"/>
              </a:rPr>
              <a:t>what/where</a:t>
            </a:r>
            <a:r>
              <a:rPr lang="zh-CN" altLang="en-US" sz="2400" dirty="0">
                <a:latin typeface="Times New Roman" pitchFamily="18" charset="0"/>
                <a:ea typeface="黑体"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	何种程度（</a:t>
            </a:r>
            <a:r>
              <a:rPr lang="en-US" sz="2400" dirty="0">
                <a:latin typeface="Times New Roman" pitchFamily="18" charset="0"/>
                <a:ea typeface="黑体" pitchFamily="49" charset="-122"/>
                <a:cs typeface="Times New Roman" pitchFamily="18" charset="0"/>
                <a:sym typeface="Calibri" pitchFamily="34" charset="0"/>
              </a:rPr>
              <a:t>how much</a:t>
            </a:r>
            <a:r>
              <a:rPr lang="zh-CN" altLang="en-US" sz="2400" dirty="0">
                <a:latin typeface="Times New Roman" pitchFamily="18" charset="0"/>
                <a:ea typeface="黑体" pitchFamily="49" charset="-122"/>
                <a:cs typeface="Times New Roman" pitchFamily="18" charset="0"/>
                <a:sym typeface="Calibri" pitchFamily="34" charset="0"/>
              </a:rPr>
              <a:t>）</a:t>
            </a:r>
          </a:p>
          <a:p>
            <a:pPr defTabSz="0">
              <a:lnSpc>
                <a:spcPct val="125000"/>
              </a:lnSpc>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表现力（</a:t>
            </a:r>
            <a:r>
              <a:rPr lang="en-US" sz="2400" dirty="0">
                <a:latin typeface="Times New Roman" pitchFamily="18" charset="0"/>
                <a:ea typeface="黑体" pitchFamily="49" charset="-122"/>
                <a:cs typeface="Times New Roman" pitchFamily="18" charset="0"/>
                <a:sym typeface="Calibri" pitchFamily="34" charset="0"/>
              </a:rPr>
              <a:t>expressiveness</a:t>
            </a:r>
            <a:r>
              <a:rPr lang="zh-CN" altLang="en-US" sz="2400" dirty="0">
                <a:latin typeface="Times New Roman" pitchFamily="18" charset="0"/>
                <a:ea typeface="黑体"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	表达且仅表达数据的完整属性</a:t>
            </a:r>
          </a:p>
          <a:p>
            <a:pPr marL="547688" lvl="1" indent="-3429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精确性</a:t>
            </a:r>
            <a:endParaRPr lang="en-US" altLang="zh-CN" sz="2400" dirty="0">
              <a:latin typeface="Times New Roman" pitchFamily="18" charset="0"/>
              <a:ea typeface="黑体"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可</a:t>
            </a:r>
            <a:r>
              <a:rPr lang="zh-CN" altLang="en-US" sz="2400" dirty="0">
                <a:latin typeface="Times New Roman" pitchFamily="18" charset="0"/>
                <a:ea typeface="黑体" pitchFamily="49" charset="-122"/>
                <a:cs typeface="Times New Roman" pitchFamily="18" charset="0"/>
                <a:sym typeface="Calibri" pitchFamily="34" charset="0"/>
              </a:rPr>
              <a:t>辨</a:t>
            </a:r>
            <a:r>
              <a:rPr lang="zh-CN" altLang="en-US" sz="2400" dirty="0" smtClean="0">
                <a:latin typeface="Times New Roman" pitchFamily="18" charset="0"/>
                <a:ea typeface="黑体" pitchFamily="49" charset="-122"/>
                <a:cs typeface="Times New Roman" pitchFamily="18" charset="0"/>
                <a:sym typeface="Calibri" pitchFamily="34" charset="0"/>
              </a:rPr>
              <a:t>性</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可分离性</a:t>
            </a:r>
            <a:endParaRPr lang="en-US" altLang="zh-CN" sz="2400" dirty="0">
              <a:latin typeface="Times New Roman" pitchFamily="18" charset="0"/>
              <a:ea typeface="黑体"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视觉突出</a:t>
            </a:r>
            <a:endParaRPr lang="zh-CN" altLang="en-US" sz="2400" dirty="0">
              <a:latin typeface="Times New Roman" pitchFamily="18" charset="0"/>
              <a:ea typeface="黑体" pitchFamily="49" charset="-122"/>
              <a:cs typeface="Times New Roman" pitchFamily="18" charset="0"/>
              <a:sym typeface="Calibri" pitchFamily="34" charset="0"/>
            </a:endParaRPr>
          </a:p>
        </p:txBody>
      </p:sp>
      <p:pic>
        <p:nvPicPr>
          <p:cNvPr id="53253" name="图片 7"/>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485900" y="4746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4"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325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7295101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标题 1"/>
          <p:cNvSpPr>
            <a:spLocks noGrp="1" noChangeArrowheads="1"/>
          </p:cNvSpPr>
          <p:nvPr/>
        </p:nvSpPr>
        <p:spPr bwMode="auto">
          <a:xfrm>
            <a:off x="1017588" y="215900"/>
            <a:ext cx="7954836"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a:latin typeface="Times New Roman" pitchFamily="18" charset="0"/>
                <a:ea typeface="黑体" pitchFamily="49" charset="-122"/>
                <a:cs typeface="Times New Roman" pitchFamily="18" charset="0"/>
                <a:sym typeface="黑体" pitchFamily="49" charset="-122"/>
              </a:rPr>
              <a:t>表现力</a:t>
            </a:r>
            <a:r>
              <a:rPr lang="en-US" sz="4400" dirty="0">
                <a:latin typeface="Times New Roman" pitchFamily="18" charset="0"/>
                <a:ea typeface="黑体" pitchFamily="49" charset="-122"/>
                <a:cs typeface="Times New Roman" pitchFamily="18" charset="0"/>
                <a:sym typeface="黑体" pitchFamily="49" charset="-122"/>
              </a:rPr>
              <a:t>—</a:t>
            </a:r>
            <a:r>
              <a:rPr lang="zh-CN" altLang="en-US" sz="4400" dirty="0" smtClean="0">
                <a:latin typeface="Times New Roman" pitchFamily="18" charset="0"/>
                <a:ea typeface="黑体" pitchFamily="49" charset="-122"/>
                <a:cs typeface="Times New Roman" pitchFamily="18" charset="0"/>
                <a:sym typeface="黑体" pitchFamily="49" charset="-122"/>
              </a:rPr>
              <a:t>精确性 </a:t>
            </a:r>
            <a:r>
              <a:rPr lang="en-US" altLang="zh-CN" sz="4400" dirty="0" smtClean="0">
                <a:latin typeface="Times New Roman" pitchFamily="18" charset="0"/>
                <a:cs typeface="Times New Roman" pitchFamily="18" charset="0"/>
                <a:sym typeface="Calibri" pitchFamily="34" charset="0"/>
              </a:rPr>
              <a:t>(</a:t>
            </a:r>
            <a:r>
              <a:rPr lang="en-US" sz="4400" dirty="0" smtClean="0">
                <a:latin typeface="Times New Roman" pitchFamily="18" charset="0"/>
                <a:cs typeface="Times New Roman" pitchFamily="18" charset="0"/>
                <a:sym typeface="Calibri" pitchFamily="34" charset="0"/>
              </a:rPr>
              <a:t>accuracy</a:t>
            </a:r>
            <a:r>
              <a:rPr lang="en-US" altLang="zh-CN" sz="4400" dirty="0" smtClean="0">
                <a:latin typeface="Times New Roman" pitchFamily="18" charset="0"/>
                <a:cs typeface="Times New Roman" pitchFamily="18" charset="0"/>
                <a:sym typeface="Calibri" pitchFamily="34" charset="0"/>
              </a:rPr>
              <a:t>)</a:t>
            </a:r>
            <a:endParaRPr lang="zh-CN" altLang="en-US" sz="4400" dirty="0">
              <a:latin typeface="Times New Roman" pitchFamily="18" charset="0"/>
              <a:cs typeface="Times New Roman" pitchFamily="18" charset="0"/>
              <a:sym typeface="Calibri" pitchFamily="34" charset="0"/>
            </a:endParaRPr>
          </a:p>
        </p:txBody>
      </p:sp>
      <p:pic>
        <p:nvPicPr>
          <p:cNvPr id="563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700" y="1546225"/>
            <a:ext cx="5029200" cy="460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6325" name="TextBox 5"/>
          <p:cNvSpPr>
            <a:spLocks noChangeArrowheads="1"/>
          </p:cNvSpPr>
          <p:nvPr/>
        </p:nvSpPr>
        <p:spPr bwMode="auto">
          <a:xfrm>
            <a:off x="5894388" y="4191000"/>
            <a:ext cx="86518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rgbClr val="000000"/>
                </a:solidFill>
                <a:latin typeface="Times New Roman" pitchFamily="18" charset="0"/>
                <a:ea typeface="黑体" pitchFamily="49" charset="-122"/>
                <a:cs typeface="Times New Roman" pitchFamily="18" charset="0"/>
                <a:sym typeface="宋体" pitchFamily="2" charset="-122"/>
              </a:rPr>
              <a:t>亚线性</a:t>
            </a:r>
          </a:p>
        </p:txBody>
      </p:sp>
      <p:sp>
        <p:nvSpPr>
          <p:cNvPr id="56326" name="TextBox 7"/>
          <p:cNvSpPr>
            <a:spLocks noChangeArrowheads="1"/>
          </p:cNvSpPr>
          <p:nvPr/>
        </p:nvSpPr>
        <p:spPr bwMode="auto">
          <a:xfrm>
            <a:off x="2843213" y="2430463"/>
            <a:ext cx="91757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a:solidFill>
                  <a:srgbClr val="000000"/>
                </a:solidFill>
                <a:latin typeface="Times New Roman" pitchFamily="18" charset="0"/>
                <a:ea typeface="黑体" pitchFamily="49" charset="-122"/>
                <a:cs typeface="Times New Roman" pitchFamily="18" charset="0"/>
                <a:sym typeface="宋体" pitchFamily="2" charset="-122"/>
              </a:rPr>
              <a:t>超线性</a:t>
            </a:r>
          </a:p>
        </p:txBody>
      </p:sp>
      <p:pic>
        <p:nvPicPr>
          <p:cNvPr id="56327" name="图片 9"/>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29845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6328"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632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2799835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326"/>
                                        </p:tgtEl>
                                        <p:attrNameLst>
                                          <p:attrName>style.visibility</p:attrName>
                                        </p:attrNameLst>
                                      </p:cBhvr>
                                      <p:to>
                                        <p:strVal val="visible"/>
                                      </p:to>
                                    </p:set>
                                    <p:animEffect>
                                      <p:cBhvr>
                                        <p:cTn id="7" dur="500"/>
                                        <p:tgtEl>
                                          <p:spTgt spid="563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325"/>
                                        </p:tgtEl>
                                        <p:attrNameLst>
                                          <p:attrName>style.visibility</p:attrName>
                                        </p:attrNameLst>
                                      </p:cBhvr>
                                      <p:to>
                                        <p:strVal val="visible"/>
                                      </p:to>
                                    </p:set>
                                    <p:animEffect>
                                      <p:cBhvr>
                                        <p:cTn id="10" dur="500"/>
                                        <p:tgtEl>
                                          <p:spTgt spid="563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5" grpId="0" bldLvl="0" autoUpdateAnimBg="0"/>
      <p:bldP spid="56326"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2" name="标题 1"/>
          <p:cNvSpPr>
            <a:spLocks noGrp="1" noChangeArrowheads="1"/>
          </p:cNvSpPr>
          <p:nvPr/>
        </p:nvSpPr>
        <p:spPr bwMode="auto">
          <a:xfrm>
            <a:off x="660400" y="146050"/>
            <a:ext cx="8313738" cy="1277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000" dirty="0">
                <a:latin typeface="Times New Roman" pitchFamily="18" charset="0"/>
                <a:ea typeface="黑体" pitchFamily="49" charset="-122"/>
                <a:cs typeface="Times New Roman" pitchFamily="18" charset="0"/>
                <a:sym typeface="黑体" pitchFamily="49" charset="-122"/>
              </a:rPr>
              <a:t>  表现力</a:t>
            </a:r>
            <a:r>
              <a:rPr lang="en-US" sz="4000" dirty="0">
                <a:latin typeface="Times New Roman" pitchFamily="18" charset="0"/>
                <a:ea typeface="黑体" pitchFamily="49" charset="-122"/>
                <a:cs typeface="Times New Roman" pitchFamily="18" charset="0"/>
                <a:sym typeface="黑体" pitchFamily="49" charset="-122"/>
              </a:rPr>
              <a:t>—</a:t>
            </a:r>
            <a:r>
              <a:rPr lang="zh-CN" altLang="en-US" sz="4000" dirty="0">
                <a:latin typeface="Times New Roman" pitchFamily="18" charset="0"/>
                <a:ea typeface="黑体" pitchFamily="49" charset="-122"/>
                <a:cs typeface="Times New Roman" pitchFamily="18" charset="0"/>
                <a:sym typeface="黑体" pitchFamily="49" charset="-122"/>
              </a:rPr>
              <a:t>可辨性</a:t>
            </a:r>
            <a:br>
              <a:rPr lang="zh-CN" altLang="en-US" sz="4000" dirty="0">
                <a:latin typeface="Times New Roman" pitchFamily="18" charset="0"/>
                <a:ea typeface="黑体" pitchFamily="49" charset="-122"/>
                <a:cs typeface="Times New Roman" pitchFamily="18" charset="0"/>
                <a:sym typeface="黑体" pitchFamily="49" charset="-122"/>
              </a:rPr>
            </a:br>
            <a:r>
              <a:rPr lang="zh-CN" altLang="en-US" sz="3600" dirty="0" smtClean="0">
                <a:latin typeface="Times New Roman" pitchFamily="18" charset="0"/>
                <a:ea typeface="黑体" pitchFamily="49" charset="-122"/>
                <a:cs typeface="Times New Roman" pitchFamily="18" charset="0"/>
                <a:sym typeface="黑体" pitchFamily="49" charset="-122"/>
              </a:rPr>
              <a:t>  </a:t>
            </a:r>
            <a:r>
              <a:rPr lang="en-US" altLang="zh-CN" sz="3200" dirty="0" smtClean="0">
                <a:latin typeface="Times New Roman" pitchFamily="18" charset="0"/>
                <a:ea typeface="黑体" pitchFamily="49" charset="-122"/>
                <a:cs typeface="Times New Roman" pitchFamily="18" charset="0"/>
                <a:sym typeface="黑体" pitchFamily="49" charset="-122"/>
              </a:rPr>
              <a:t>(</a:t>
            </a:r>
            <a:r>
              <a:rPr lang="en-US" sz="3200" dirty="0" smtClean="0">
                <a:latin typeface="Times New Roman" pitchFamily="18" charset="0"/>
                <a:ea typeface="黑体" pitchFamily="49" charset="-122"/>
                <a:cs typeface="Times New Roman" pitchFamily="18" charset="0"/>
                <a:sym typeface="Calibri" pitchFamily="34" charset="0"/>
              </a:rPr>
              <a:t>discriminability</a:t>
            </a:r>
            <a:r>
              <a:rPr lang="en-US" altLang="zh-CN" sz="3200" dirty="0" smtClean="0">
                <a:latin typeface="Times New Roman" pitchFamily="18" charset="0"/>
                <a:ea typeface="黑体" pitchFamily="49" charset="-122"/>
                <a:cs typeface="Times New Roman" pitchFamily="18" charset="0"/>
                <a:sym typeface="Calibri" pitchFamily="34" charset="0"/>
              </a:rPr>
              <a:t>)</a:t>
            </a:r>
            <a:endParaRPr lang="zh-CN" altLang="en-US" sz="3200" dirty="0">
              <a:latin typeface="Times New Roman" pitchFamily="18" charset="0"/>
              <a:ea typeface="黑体" pitchFamily="49" charset="-122"/>
              <a:cs typeface="Times New Roman" pitchFamily="18" charset="0"/>
              <a:sym typeface="Calibri" pitchFamily="34" charset="0"/>
            </a:endParaRPr>
          </a:p>
        </p:txBody>
      </p:sp>
      <p:sp>
        <p:nvSpPr>
          <p:cNvPr id="58373" name="内容占位符 2"/>
          <p:cNvSpPr>
            <a:spLocks noGrp="1" noChangeArrowheads="1"/>
          </p:cNvSpPr>
          <p:nvPr/>
        </p:nvSpPr>
        <p:spPr bwMode="auto">
          <a:xfrm>
            <a:off x="450850" y="1752600"/>
            <a:ext cx="3352800" cy="1187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spcBef>
                <a:spcPct val="20000"/>
              </a:spcBef>
              <a:buFontTx/>
              <a:buNone/>
            </a:pPr>
            <a:r>
              <a:rPr lang="zh-CN" sz="3200">
                <a:latin typeface="Times New Roman" pitchFamily="18" charset="0"/>
                <a:ea typeface="黑体" pitchFamily="49" charset="-122"/>
                <a:cs typeface="Times New Roman" pitchFamily="18" charset="0"/>
                <a:sym typeface="Calibri" pitchFamily="34" charset="0"/>
              </a:rPr>
              <a:t>动态表现范围</a:t>
            </a:r>
          </a:p>
        </p:txBody>
      </p:sp>
      <p:sp>
        <p:nvSpPr>
          <p:cNvPr id="58374" name="矩形 5"/>
          <p:cNvSpPr>
            <a:spLocks noChangeArrowheads="1"/>
          </p:cNvSpPr>
          <p:nvPr/>
        </p:nvSpPr>
        <p:spPr bwMode="auto">
          <a:xfrm>
            <a:off x="1922463" y="3678238"/>
            <a:ext cx="12700"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58375" name="矩形 6"/>
          <p:cNvSpPr>
            <a:spLocks noChangeArrowheads="1"/>
          </p:cNvSpPr>
          <p:nvPr/>
        </p:nvSpPr>
        <p:spPr bwMode="auto">
          <a:xfrm>
            <a:off x="2246313" y="3678238"/>
            <a:ext cx="2698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58376" name="矩形 7"/>
          <p:cNvSpPr>
            <a:spLocks noChangeArrowheads="1"/>
          </p:cNvSpPr>
          <p:nvPr/>
        </p:nvSpPr>
        <p:spPr bwMode="auto">
          <a:xfrm>
            <a:off x="2624138" y="3678238"/>
            <a:ext cx="53975"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58377" name="矩形 8"/>
          <p:cNvSpPr>
            <a:spLocks noChangeArrowheads="1"/>
          </p:cNvSpPr>
          <p:nvPr/>
        </p:nvSpPr>
        <p:spPr bwMode="auto">
          <a:xfrm>
            <a:off x="3055938" y="3678238"/>
            <a:ext cx="10953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pic>
        <p:nvPicPr>
          <p:cNvPr id="583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450" y="2209800"/>
            <a:ext cx="3714750" cy="3384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8379" name="TextBox 9"/>
          <p:cNvSpPr>
            <a:spLocks noChangeArrowheads="1"/>
          </p:cNvSpPr>
          <p:nvPr/>
        </p:nvSpPr>
        <p:spPr bwMode="auto">
          <a:xfrm>
            <a:off x="5200650" y="5718175"/>
            <a:ext cx="2262158" cy="369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Times New Roman" pitchFamily="18" charset="0"/>
                <a:ea typeface="黑体" pitchFamily="49" charset="-122"/>
                <a:cs typeface="Times New Roman" pitchFamily="18" charset="0"/>
                <a:sym typeface="宋体" pitchFamily="2" charset="-122"/>
              </a:rPr>
              <a:t>通信网络带宽可视化</a:t>
            </a:r>
          </a:p>
        </p:txBody>
      </p:sp>
      <p:pic>
        <p:nvPicPr>
          <p:cNvPr id="58380" name="图片 13"/>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428750" y="3556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838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464800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6" name="标题 1"/>
          <p:cNvSpPr>
            <a:spLocks noGrp="1" noChangeArrowheads="1"/>
          </p:cNvSpPr>
          <p:nvPr/>
        </p:nvSpPr>
        <p:spPr bwMode="auto">
          <a:xfrm>
            <a:off x="1371600" y="215900"/>
            <a:ext cx="78105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a:latin typeface="Times New Roman" pitchFamily="18" charset="0"/>
                <a:ea typeface="黑体" pitchFamily="49" charset="-122"/>
                <a:cs typeface="Times New Roman" pitchFamily="18" charset="0"/>
                <a:sym typeface="Calibri" pitchFamily="34" charset="0"/>
              </a:rPr>
              <a:t>表现力</a:t>
            </a:r>
            <a:r>
              <a:rPr lang="en-US" sz="4400">
                <a:latin typeface="Times New Roman" pitchFamily="18" charset="0"/>
                <a:ea typeface="黑体" pitchFamily="49" charset="-122"/>
                <a:cs typeface="Times New Roman" pitchFamily="18" charset="0"/>
                <a:sym typeface="Calibri" pitchFamily="34" charset="0"/>
              </a:rPr>
              <a:t>—</a:t>
            </a:r>
            <a:r>
              <a:rPr lang="zh-CN" altLang="en-US" sz="4400">
                <a:latin typeface="Times New Roman" pitchFamily="18" charset="0"/>
                <a:ea typeface="黑体" pitchFamily="49" charset="-122"/>
                <a:cs typeface="Times New Roman" pitchFamily="18" charset="0"/>
                <a:sym typeface="Calibri" pitchFamily="34" charset="0"/>
              </a:rPr>
              <a:t>可分离(</a:t>
            </a:r>
            <a:r>
              <a:rPr lang="en-US" sz="4400">
                <a:latin typeface="Times New Roman" pitchFamily="18" charset="0"/>
                <a:cs typeface="Times New Roman" pitchFamily="18" charset="0"/>
                <a:sym typeface="Calibri" pitchFamily="34" charset="0"/>
              </a:rPr>
              <a:t>separability </a:t>
            </a:r>
            <a:r>
              <a:rPr lang="zh-CN" altLang="en-US" sz="4400">
                <a:latin typeface="Times New Roman" pitchFamily="18" charset="0"/>
                <a:cs typeface="Times New Roman" pitchFamily="18" charset="0"/>
                <a:sym typeface="Calibri" pitchFamily="34" charset="0"/>
              </a:rPr>
              <a:t>)</a:t>
            </a:r>
          </a:p>
        </p:txBody>
      </p:sp>
      <p:grpSp>
        <p:nvGrpSpPr>
          <p:cNvPr id="59397" name="Group 5"/>
          <p:cNvGrpSpPr>
            <a:grpSpLocks/>
          </p:cNvGrpSpPr>
          <p:nvPr/>
        </p:nvGrpSpPr>
        <p:grpSpPr bwMode="auto">
          <a:xfrm>
            <a:off x="1500188" y="1838325"/>
            <a:ext cx="1814512" cy="1919860"/>
            <a:chOff x="0" y="0"/>
            <a:chExt cx="1872208" cy="1835918"/>
          </a:xfrm>
        </p:grpSpPr>
        <p:sp>
          <p:nvSpPr>
            <p:cNvPr id="59398" name="椭圆 25"/>
            <p:cNvSpPr>
              <a:spLocks noChangeArrowheads="1"/>
            </p:cNvSpPr>
            <p:nvPr/>
          </p:nvSpPr>
          <p:spPr bwMode="auto">
            <a:xfrm>
              <a:off x="163464" y="447684"/>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399" name="椭圆 26"/>
            <p:cNvSpPr>
              <a:spLocks noChangeArrowheads="1"/>
            </p:cNvSpPr>
            <p:nvPr/>
          </p:nvSpPr>
          <p:spPr bwMode="auto">
            <a:xfrm>
              <a:off x="163464" y="80405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0" name="椭圆 27"/>
            <p:cNvSpPr>
              <a:spLocks noChangeArrowheads="1"/>
            </p:cNvSpPr>
            <p:nvPr/>
          </p:nvSpPr>
          <p:spPr bwMode="auto">
            <a:xfrm>
              <a:off x="1581309" y="73146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1" name="椭圆 28"/>
            <p:cNvSpPr>
              <a:spLocks noChangeArrowheads="1"/>
            </p:cNvSpPr>
            <p:nvPr/>
          </p:nvSpPr>
          <p:spPr bwMode="auto">
            <a:xfrm>
              <a:off x="388477" y="553241"/>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2" name="椭圆 29"/>
            <p:cNvSpPr>
              <a:spLocks noChangeArrowheads="1"/>
            </p:cNvSpPr>
            <p:nvPr/>
          </p:nvSpPr>
          <p:spPr bwMode="auto">
            <a:xfrm>
              <a:off x="388477" y="900489"/>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3" name="椭圆 30"/>
            <p:cNvSpPr>
              <a:spLocks noChangeArrowheads="1"/>
            </p:cNvSpPr>
            <p:nvPr/>
          </p:nvSpPr>
          <p:spPr bwMode="auto">
            <a:xfrm>
              <a:off x="1355714" y="697241"/>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4" name="椭圆 32"/>
            <p:cNvSpPr>
              <a:spLocks noChangeArrowheads="1"/>
            </p:cNvSpPr>
            <p:nvPr/>
          </p:nvSpPr>
          <p:spPr bwMode="auto">
            <a:xfrm>
              <a:off x="1439204" y="478425"/>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5" name="椭圆 33"/>
            <p:cNvSpPr>
              <a:spLocks noChangeArrowheads="1"/>
            </p:cNvSpPr>
            <p:nvPr/>
          </p:nvSpPr>
          <p:spPr bwMode="auto">
            <a:xfrm>
              <a:off x="1439204" y="972489"/>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06" name="TextBox 45"/>
            <p:cNvSpPr>
              <a:spLocks noChangeArrowheads="1"/>
            </p:cNvSpPr>
            <p:nvPr/>
          </p:nvSpPr>
          <p:spPr bwMode="auto">
            <a:xfrm>
              <a:off x="204766" y="1512167"/>
              <a:ext cx="1482418" cy="323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位置</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sp>
          <p:nvSpPr>
            <p:cNvPr id="59407" name="矩形 46"/>
            <p:cNvSpPr>
              <a:spLocks noChangeArrowheads="1"/>
            </p:cNvSpPr>
            <p:nvPr/>
          </p:nvSpPr>
          <p:spPr bwMode="auto">
            <a:xfrm>
              <a:off x="0" y="0"/>
              <a:ext cx="1872208"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grpSp>
      <p:grpSp>
        <p:nvGrpSpPr>
          <p:cNvPr id="59408" name="Group 16"/>
          <p:cNvGrpSpPr>
            <a:grpSpLocks/>
          </p:cNvGrpSpPr>
          <p:nvPr/>
        </p:nvGrpSpPr>
        <p:grpSpPr bwMode="auto">
          <a:xfrm>
            <a:off x="4238625" y="1833563"/>
            <a:ext cx="1806575" cy="1975782"/>
            <a:chOff x="0" y="0"/>
            <a:chExt cx="1368152" cy="1824861"/>
          </a:xfrm>
        </p:grpSpPr>
        <p:sp>
          <p:nvSpPr>
            <p:cNvPr id="59409" name="椭圆 37"/>
            <p:cNvSpPr>
              <a:spLocks noChangeArrowheads="1"/>
            </p:cNvSpPr>
            <p:nvPr/>
          </p:nvSpPr>
          <p:spPr bwMode="auto">
            <a:xfrm>
              <a:off x="308570" y="448782"/>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0" name="椭圆 38"/>
            <p:cNvSpPr>
              <a:spLocks noChangeArrowheads="1"/>
            </p:cNvSpPr>
            <p:nvPr/>
          </p:nvSpPr>
          <p:spPr bwMode="auto">
            <a:xfrm>
              <a:off x="308570" y="805151"/>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1" name="椭圆 39"/>
            <p:cNvSpPr>
              <a:spLocks noChangeArrowheads="1"/>
            </p:cNvSpPr>
            <p:nvPr/>
          </p:nvSpPr>
          <p:spPr bwMode="auto">
            <a:xfrm>
              <a:off x="778324" y="343934"/>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2" name="椭圆 40"/>
            <p:cNvSpPr>
              <a:spLocks noChangeArrowheads="1"/>
            </p:cNvSpPr>
            <p:nvPr/>
          </p:nvSpPr>
          <p:spPr bwMode="auto">
            <a:xfrm>
              <a:off x="450675" y="411172"/>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3" name="椭圆 41"/>
            <p:cNvSpPr>
              <a:spLocks noChangeArrowheads="1"/>
            </p:cNvSpPr>
            <p:nvPr/>
          </p:nvSpPr>
          <p:spPr bwMode="auto">
            <a:xfrm>
              <a:off x="414691" y="915942"/>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4" name="椭圆 42"/>
            <p:cNvSpPr>
              <a:spLocks noChangeArrowheads="1"/>
            </p:cNvSpPr>
            <p:nvPr/>
          </p:nvSpPr>
          <p:spPr bwMode="auto">
            <a:xfrm>
              <a:off x="814324" y="462826"/>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5" name="椭圆 43"/>
            <p:cNvSpPr>
              <a:spLocks noChangeArrowheads="1"/>
            </p:cNvSpPr>
            <p:nvPr/>
          </p:nvSpPr>
          <p:spPr bwMode="auto">
            <a:xfrm>
              <a:off x="631638" y="745823"/>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6" name="椭圆 44"/>
            <p:cNvSpPr>
              <a:spLocks noChangeArrowheads="1"/>
            </p:cNvSpPr>
            <p:nvPr/>
          </p:nvSpPr>
          <p:spPr bwMode="auto">
            <a:xfrm>
              <a:off x="861814" y="782057"/>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7" name="矩形 47"/>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18" name="TextBox 48"/>
            <p:cNvSpPr>
              <a:spLocks noChangeArrowheads="1"/>
            </p:cNvSpPr>
            <p:nvPr/>
          </p:nvSpPr>
          <p:spPr bwMode="auto">
            <a:xfrm>
              <a:off x="0" y="1512168"/>
              <a:ext cx="1368152" cy="312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尺寸</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59419" name="Group 27"/>
          <p:cNvGrpSpPr>
            <a:grpSpLocks/>
          </p:cNvGrpSpPr>
          <p:nvPr/>
        </p:nvGrpSpPr>
        <p:grpSpPr bwMode="auto">
          <a:xfrm>
            <a:off x="3175000" y="3997325"/>
            <a:ext cx="1536700" cy="1987007"/>
            <a:chOff x="0" y="0"/>
            <a:chExt cx="1368152" cy="1822732"/>
          </a:xfrm>
        </p:grpSpPr>
        <p:sp>
          <p:nvSpPr>
            <p:cNvPr id="59420" name="椭圆 49"/>
            <p:cNvSpPr>
              <a:spLocks noChangeArrowheads="1"/>
            </p:cNvSpPr>
            <p:nvPr/>
          </p:nvSpPr>
          <p:spPr bwMode="auto">
            <a:xfrm>
              <a:off x="290326" y="265380"/>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1" name="椭圆 50"/>
            <p:cNvSpPr>
              <a:spLocks noChangeArrowheads="1"/>
            </p:cNvSpPr>
            <p:nvPr/>
          </p:nvSpPr>
          <p:spPr bwMode="auto">
            <a:xfrm>
              <a:off x="133262" y="831430"/>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2" name="椭圆 51"/>
            <p:cNvSpPr>
              <a:spLocks noChangeArrowheads="1"/>
            </p:cNvSpPr>
            <p:nvPr/>
          </p:nvSpPr>
          <p:spPr bwMode="auto">
            <a:xfrm>
              <a:off x="833853" y="343934"/>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3" name="椭圆 52"/>
            <p:cNvSpPr>
              <a:spLocks noChangeArrowheads="1"/>
            </p:cNvSpPr>
            <p:nvPr/>
          </p:nvSpPr>
          <p:spPr bwMode="auto">
            <a:xfrm>
              <a:off x="506204" y="411172"/>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4" name="椭圆 53"/>
            <p:cNvSpPr>
              <a:spLocks noChangeArrowheads="1"/>
            </p:cNvSpPr>
            <p:nvPr/>
          </p:nvSpPr>
          <p:spPr bwMode="auto">
            <a:xfrm>
              <a:off x="470220" y="915942"/>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5" name="椭圆 54"/>
            <p:cNvSpPr>
              <a:spLocks noChangeArrowheads="1"/>
            </p:cNvSpPr>
            <p:nvPr/>
          </p:nvSpPr>
          <p:spPr bwMode="auto">
            <a:xfrm>
              <a:off x="917343" y="550425"/>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6" name="椭圆 55"/>
            <p:cNvSpPr>
              <a:spLocks noChangeArrowheads="1"/>
            </p:cNvSpPr>
            <p:nvPr/>
          </p:nvSpPr>
          <p:spPr bwMode="auto">
            <a:xfrm>
              <a:off x="642486" y="800841"/>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7" name="椭圆 56"/>
            <p:cNvSpPr>
              <a:spLocks noChangeArrowheads="1"/>
            </p:cNvSpPr>
            <p:nvPr/>
          </p:nvSpPr>
          <p:spPr bwMode="auto">
            <a:xfrm>
              <a:off x="851853" y="817823"/>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8" name="矩形 57"/>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29" name="TextBox 58"/>
            <p:cNvSpPr>
              <a:spLocks noChangeArrowheads="1"/>
            </p:cNvSpPr>
            <p:nvPr/>
          </p:nvSpPr>
          <p:spPr bwMode="auto">
            <a:xfrm>
              <a:off x="0" y="1512168"/>
              <a:ext cx="1368152" cy="31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宽度</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高度</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59430" name="Group 38"/>
          <p:cNvGrpSpPr>
            <a:grpSpLocks/>
          </p:cNvGrpSpPr>
          <p:nvPr/>
        </p:nvGrpSpPr>
        <p:grpSpPr bwMode="auto">
          <a:xfrm>
            <a:off x="5718175" y="4005263"/>
            <a:ext cx="1646238" cy="1945802"/>
            <a:chOff x="0" y="0"/>
            <a:chExt cx="1362427" cy="1824711"/>
          </a:xfrm>
        </p:grpSpPr>
        <p:sp>
          <p:nvSpPr>
            <p:cNvPr id="59431" name="椭圆 59"/>
            <p:cNvSpPr>
              <a:spLocks noChangeArrowheads="1"/>
            </p:cNvSpPr>
            <p:nvPr/>
          </p:nvSpPr>
          <p:spPr bwMode="auto">
            <a:xfrm>
              <a:off x="239146" y="30478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2" name="椭圆 60"/>
            <p:cNvSpPr>
              <a:spLocks noChangeArrowheads="1"/>
            </p:cNvSpPr>
            <p:nvPr/>
          </p:nvSpPr>
          <p:spPr bwMode="auto">
            <a:xfrm>
              <a:off x="302845" y="805151"/>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3" name="椭圆 61"/>
            <p:cNvSpPr>
              <a:spLocks noChangeArrowheads="1"/>
            </p:cNvSpPr>
            <p:nvPr/>
          </p:nvSpPr>
          <p:spPr bwMode="auto">
            <a:xfrm>
              <a:off x="808599" y="320764"/>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4" name="椭圆 62"/>
            <p:cNvSpPr>
              <a:spLocks noChangeArrowheads="1"/>
            </p:cNvSpPr>
            <p:nvPr/>
          </p:nvSpPr>
          <p:spPr bwMode="auto">
            <a:xfrm>
              <a:off x="539529" y="457884"/>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5" name="椭圆 63"/>
            <p:cNvSpPr>
              <a:spLocks noChangeArrowheads="1"/>
            </p:cNvSpPr>
            <p:nvPr/>
          </p:nvSpPr>
          <p:spPr bwMode="auto">
            <a:xfrm>
              <a:off x="527810" y="1020127"/>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6" name="椭圆 64"/>
            <p:cNvSpPr>
              <a:spLocks noChangeArrowheads="1"/>
            </p:cNvSpPr>
            <p:nvPr/>
          </p:nvSpPr>
          <p:spPr bwMode="auto">
            <a:xfrm>
              <a:off x="880599" y="58674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7" name="椭圆 65"/>
            <p:cNvSpPr>
              <a:spLocks noChangeArrowheads="1"/>
            </p:cNvSpPr>
            <p:nvPr/>
          </p:nvSpPr>
          <p:spPr bwMode="auto">
            <a:xfrm>
              <a:off x="660493" y="803000"/>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8" name="椭圆 66"/>
            <p:cNvSpPr>
              <a:spLocks noChangeArrowheads="1"/>
            </p:cNvSpPr>
            <p:nvPr/>
          </p:nvSpPr>
          <p:spPr bwMode="auto">
            <a:xfrm>
              <a:off x="952599" y="926057"/>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39" name="矩形 67"/>
            <p:cNvSpPr>
              <a:spLocks noChangeArrowheads="1"/>
            </p:cNvSpPr>
            <p:nvPr/>
          </p:nvSpPr>
          <p:spPr bwMode="auto">
            <a:xfrm>
              <a:off x="0"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59440" name="TextBox 68"/>
            <p:cNvSpPr>
              <a:spLocks noChangeArrowheads="1"/>
            </p:cNvSpPr>
            <p:nvPr/>
          </p:nvSpPr>
          <p:spPr bwMode="auto">
            <a:xfrm>
              <a:off x="282307" y="1507226"/>
              <a:ext cx="902786" cy="317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红</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绿</a:t>
              </a:r>
              <a:endParaRPr lang="zh-CN" altLang="en-US" sz="1600">
                <a:solidFill>
                  <a:srgbClr val="000000"/>
                </a:solidFill>
                <a:latin typeface="Times New Roman" pitchFamily="18" charset="0"/>
                <a:ea typeface="黑体" pitchFamily="49" charset="-122"/>
                <a:cs typeface="Times New Roman" pitchFamily="18" charset="0"/>
              </a:endParaRPr>
            </a:p>
          </p:txBody>
        </p:sp>
      </p:grpSp>
      <p:pic>
        <p:nvPicPr>
          <p:cNvPr id="59441" name="图片 52"/>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450850" y="42545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5944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4279810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4" name="标题 1"/>
          <p:cNvSpPr>
            <a:spLocks noGrp="1" noChangeArrowheads="1"/>
          </p:cNvSpPr>
          <p:nvPr/>
        </p:nvSpPr>
        <p:spPr bwMode="auto">
          <a:xfrm>
            <a:off x="1150938" y="215900"/>
            <a:ext cx="8088312"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a:latin typeface="Times New Roman" pitchFamily="18" charset="0"/>
                <a:ea typeface="黑体" pitchFamily="49" charset="-122"/>
                <a:cs typeface="Times New Roman" pitchFamily="18" charset="0"/>
                <a:sym typeface="Calibri" pitchFamily="34" charset="0"/>
              </a:rPr>
              <a:t>表现力</a:t>
            </a:r>
            <a:r>
              <a:rPr lang="en-US" sz="4400">
                <a:latin typeface="Times New Roman" pitchFamily="18" charset="0"/>
                <a:ea typeface="黑体" pitchFamily="49" charset="-122"/>
                <a:cs typeface="Times New Roman" pitchFamily="18" charset="0"/>
                <a:sym typeface="Calibri" pitchFamily="34" charset="0"/>
              </a:rPr>
              <a:t>—</a:t>
            </a:r>
            <a:r>
              <a:rPr lang="zh-CN" altLang="en-US" sz="4400">
                <a:latin typeface="Times New Roman" pitchFamily="18" charset="0"/>
                <a:ea typeface="黑体" pitchFamily="49" charset="-122"/>
                <a:cs typeface="Times New Roman" pitchFamily="18" charset="0"/>
                <a:sym typeface="Calibri" pitchFamily="34" charset="0"/>
              </a:rPr>
              <a:t>视觉突出</a:t>
            </a:r>
            <a:r>
              <a:rPr lang="zh-CN" altLang="en-US" sz="4400">
                <a:latin typeface="Times New Roman" pitchFamily="18" charset="0"/>
                <a:cs typeface="Times New Roman" pitchFamily="18" charset="0"/>
                <a:sym typeface="Calibri" pitchFamily="34" charset="0"/>
              </a:rPr>
              <a:t>（</a:t>
            </a:r>
            <a:r>
              <a:rPr lang="en-US" sz="4400">
                <a:latin typeface="Times New Roman" pitchFamily="18" charset="0"/>
                <a:cs typeface="Times New Roman" pitchFamily="18" charset="0"/>
                <a:sym typeface="Calibri" pitchFamily="34" charset="0"/>
              </a:rPr>
              <a:t> pop-out</a:t>
            </a:r>
            <a:r>
              <a:rPr lang="zh-CN" altLang="en-US" sz="4400">
                <a:latin typeface="Times New Roman" pitchFamily="18" charset="0"/>
                <a:cs typeface="Times New Roman" pitchFamily="18" charset="0"/>
                <a:sym typeface="Calibri" pitchFamily="34" charset="0"/>
              </a:rPr>
              <a:t>）</a:t>
            </a:r>
          </a:p>
        </p:txBody>
      </p:sp>
      <p:pic>
        <p:nvPicPr>
          <p:cNvPr id="6144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 y="2451100"/>
            <a:ext cx="8724900" cy="221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46" name="图片 9"/>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241300" y="425450"/>
            <a:ext cx="1441450"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44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721250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3491" name="内容占位符 3"/>
          <p:cNvPicPr preferRelativeResize="0">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4313" y="161925"/>
            <a:ext cx="3563937" cy="5921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90341119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nvSpPr>
        <p:spPr bwMode="auto">
          <a:xfrm>
            <a:off x="660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300" dirty="0" smtClean="0">
                <a:latin typeface="Times New Roman" pitchFamily="18" charset="0"/>
                <a:ea typeface="黑体" pitchFamily="49" charset="-122"/>
                <a:cs typeface="Times New Roman" pitchFamily="18" charset="0"/>
                <a:sym typeface="黑体" pitchFamily="49" charset="-122"/>
              </a:rPr>
              <a:t>举例：</a:t>
            </a:r>
            <a:r>
              <a:rPr lang="zh-CN" sz="4300" dirty="0" smtClean="0">
                <a:latin typeface="Times New Roman" pitchFamily="18" charset="0"/>
                <a:ea typeface="黑体" pitchFamily="49" charset="-122"/>
                <a:cs typeface="Times New Roman" pitchFamily="18" charset="0"/>
                <a:sym typeface="黑体" pitchFamily="49" charset="-122"/>
              </a:rPr>
              <a:t>注意力</a:t>
            </a:r>
            <a:r>
              <a:rPr lang="zh-CN" sz="4300" dirty="0">
                <a:latin typeface="Times New Roman" pitchFamily="18" charset="0"/>
                <a:ea typeface="黑体" pitchFamily="49" charset="-122"/>
                <a:cs typeface="Times New Roman" pitchFamily="18" charset="0"/>
                <a:sym typeface="黑体" pitchFamily="49" charset="-122"/>
              </a:rPr>
              <a:t>的容量限制</a:t>
            </a:r>
            <a:endParaRPr lang="zh-CN" sz="4300" dirty="0">
              <a:latin typeface="Times New Roman" pitchFamily="18" charset="0"/>
              <a:cs typeface="Times New Roman" pitchFamily="18" charset="0"/>
              <a:sym typeface="Calibri" pitchFamily="34" charset="0"/>
            </a:endParaRPr>
          </a:p>
        </p:txBody>
      </p:sp>
      <p:pic>
        <p:nvPicPr>
          <p:cNvPr id="70659"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 y="1935163"/>
            <a:ext cx="5403850" cy="3170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0660" name="TextBox 4"/>
          <p:cNvSpPr>
            <a:spLocks noChangeArrowheads="1"/>
          </p:cNvSpPr>
          <p:nvPr/>
        </p:nvSpPr>
        <p:spPr bwMode="auto">
          <a:xfrm>
            <a:off x="5969000" y="1962150"/>
            <a:ext cx="2863850" cy="283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dirty="0">
                <a:solidFill>
                  <a:srgbClr val="000000"/>
                </a:solidFill>
                <a:latin typeface="Times New Roman" pitchFamily="18" charset="0"/>
                <a:ea typeface="黑体" pitchFamily="49" charset="-122"/>
                <a:cs typeface="Times New Roman" pitchFamily="18" charset="0"/>
                <a:sym typeface="宋体" pitchFamily="2" charset="-122"/>
              </a:rPr>
              <a:t>四种方格：</a:t>
            </a:r>
            <a:r>
              <a:rPr lang="en-US" dirty="0">
                <a:solidFill>
                  <a:srgbClr val="000000"/>
                </a:solidFill>
                <a:latin typeface="Times New Roman" pitchFamily="18" charset="0"/>
                <a:ea typeface="黑体" pitchFamily="49" charset="-122"/>
                <a:cs typeface="Times New Roman" pitchFamily="18" charset="0"/>
                <a:sym typeface="Calibri" pitchFamily="34" charset="0"/>
              </a:rPr>
              <a:t> </a:t>
            </a:r>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r>
              <a:rPr lang="en-US" dirty="0">
                <a:solidFill>
                  <a:srgbClr val="000000"/>
                </a:solidFill>
                <a:latin typeface="Times New Roman" pitchFamily="18" charset="0"/>
                <a:ea typeface="黑体" pitchFamily="49" charset="-122"/>
                <a:cs typeface="Times New Roman" pitchFamily="18" charset="0"/>
                <a:sym typeface="Calibri" pitchFamily="34" charset="0"/>
              </a:rPr>
              <a:t>•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色块</a:t>
            </a:r>
            <a:r>
              <a:rPr lang="en-US" dirty="0">
                <a:solidFill>
                  <a:srgbClr val="000000"/>
                </a:solidFill>
                <a:latin typeface="Times New Roman" pitchFamily="18" charset="0"/>
                <a:ea typeface="黑体" pitchFamily="49" charset="-122"/>
                <a:cs typeface="Times New Roman" pitchFamily="18" charset="0"/>
                <a:sym typeface="Calibri" pitchFamily="34" charset="0"/>
              </a:rPr>
              <a:t> –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分组</a:t>
            </a:r>
            <a:r>
              <a:rPr lang="en-US" dirty="0">
                <a:solidFill>
                  <a:srgbClr val="000000"/>
                </a:solidFill>
                <a:latin typeface="Times New Roman" pitchFamily="18" charset="0"/>
                <a:ea typeface="黑体" pitchFamily="49" charset="-122"/>
                <a:cs typeface="Times New Roman" pitchFamily="18" charset="0"/>
                <a:sym typeface="Calibri" pitchFamily="34" charset="0"/>
              </a:rPr>
              <a:t> </a:t>
            </a:r>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r>
              <a:rPr lang="en-US" dirty="0">
                <a:solidFill>
                  <a:srgbClr val="000000"/>
                </a:solidFill>
                <a:latin typeface="Times New Roman" pitchFamily="18" charset="0"/>
                <a:ea typeface="黑体" pitchFamily="49" charset="-122"/>
                <a:cs typeface="Times New Roman" pitchFamily="18" charset="0"/>
                <a:sym typeface="Calibri" pitchFamily="34" charset="0"/>
              </a:rPr>
              <a:t>•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色块</a:t>
            </a:r>
            <a:r>
              <a:rPr lang="en-US" dirty="0">
                <a:solidFill>
                  <a:srgbClr val="000000"/>
                </a:solidFill>
                <a:latin typeface="Times New Roman" pitchFamily="18" charset="0"/>
                <a:ea typeface="黑体" pitchFamily="49" charset="-122"/>
                <a:cs typeface="Times New Roman" pitchFamily="18" charset="0"/>
                <a:sym typeface="Calibri" pitchFamily="34" charset="0"/>
              </a:rPr>
              <a:t> –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随机排布</a:t>
            </a:r>
            <a:r>
              <a:rPr lang="en-US" dirty="0">
                <a:solidFill>
                  <a:srgbClr val="000000"/>
                </a:solidFill>
                <a:latin typeface="Times New Roman" pitchFamily="18" charset="0"/>
                <a:ea typeface="黑体" pitchFamily="49" charset="-122"/>
                <a:cs typeface="Times New Roman" pitchFamily="18" charset="0"/>
                <a:sym typeface="Calibri" pitchFamily="34" charset="0"/>
              </a:rPr>
              <a:t> </a:t>
            </a:r>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r>
              <a:rPr lang="en-US" dirty="0">
                <a:solidFill>
                  <a:srgbClr val="000000"/>
                </a:solidFill>
                <a:latin typeface="Times New Roman" pitchFamily="18" charset="0"/>
                <a:ea typeface="黑体" pitchFamily="49" charset="-122"/>
                <a:cs typeface="Times New Roman" pitchFamily="18" charset="0"/>
                <a:sym typeface="Calibri" pitchFamily="34" charset="0"/>
              </a:rPr>
              <a:t>•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动态</a:t>
            </a:r>
            <a:r>
              <a:rPr lang="en-US" dirty="0">
                <a:solidFill>
                  <a:srgbClr val="000000"/>
                </a:solidFill>
                <a:latin typeface="Times New Roman" pitchFamily="18" charset="0"/>
                <a:ea typeface="黑体" pitchFamily="49" charset="-122"/>
                <a:cs typeface="Times New Roman" pitchFamily="18" charset="0"/>
                <a:sym typeface="Calibri" pitchFamily="34" charset="0"/>
              </a:rPr>
              <a:t> –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分组</a:t>
            </a:r>
            <a:r>
              <a:rPr lang="en-US" dirty="0">
                <a:solidFill>
                  <a:srgbClr val="000000"/>
                </a:solidFill>
                <a:latin typeface="Times New Roman" pitchFamily="18" charset="0"/>
                <a:ea typeface="黑体" pitchFamily="49" charset="-122"/>
                <a:cs typeface="Times New Roman" pitchFamily="18" charset="0"/>
                <a:sym typeface="Calibri" pitchFamily="34" charset="0"/>
              </a:rPr>
              <a:t> </a:t>
            </a:r>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r>
              <a:rPr lang="en-US" dirty="0">
                <a:solidFill>
                  <a:srgbClr val="000000"/>
                </a:solidFill>
                <a:latin typeface="Times New Roman" pitchFamily="18" charset="0"/>
                <a:ea typeface="黑体" pitchFamily="49" charset="-122"/>
                <a:cs typeface="Times New Roman" pitchFamily="18" charset="0"/>
                <a:sym typeface="Calibri" pitchFamily="34" charset="0"/>
              </a:rPr>
              <a:t>•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动态</a:t>
            </a:r>
            <a:r>
              <a:rPr lang="en-US" dirty="0">
                <a:solidFill>
                  <a:srgbClr val="000000"/>
                </a:solidFill>
                <a:latin typeface="Times New Roman" pitchFamily="18" charset="0"/>
                <a:ea typeface="黑体" pitchFamily="49" charset="-122"/>
                <a:cs typeface="Times New Roman" pitchFamily="18" charset="0"/>
                <a:sym typeface="Calibri" pitchFamily="34" charset="0"/>
              </a:rPr>
              <a:t> –   </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随机</a:t>
            </a:r>
          </a:p>
          <a:p>
            <a:endParaRPr lang="en-US" dirty="0">
              <a:solidFill>
                <a:srgbClr val="000000"/>
              </a:solidFill>
              <a:latin typeface="Times New Roman" pitchFamily="18" charset="0"/>
              <a:ea typeface="黑体" pitchFamily="49" charset="-122"/>
              <a:cs typeface="Times New Roman" pitchFamily="18" charset="0"/>
              <a:sym typeface="Calibri" pitchFamily="34" charset="0"/>
            </a:endParaRPr>
          </a:p>
          <a:p>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r>
              <a:rPr lang="en-US" dirty="0">
                <a:solidFill>
                  <a:srgbClr val="000000"/>
                </a:solidFill>
                <a:latin typeface="Times New Roman" pitchFamily="18" charset="0"/>
                <a:ea typeface="黑体" pitchFamily="49" charset="-122"/>
                <a:cs typeface="Times New Roman" pitchFamily="18" charset="0"/>
                <a:sym typeface="Calibri" pitchFamily="34" charset="0"/>
              </a:rPr>
              <a:t>(7</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a:t>
            </a:r>
            <a:r>
              <a:rPr lang="en-US" dirty="0">
                <a:solidFill>
                  <a:srgbClr val="000000"/>
                </a:solidFill>
                <a:latin typeface="Times New Roman" pitchFamily="18" charset="0"/>
                <a:ea typeface="黑体" pitchFamily="49" charset="-122"/>
                <a:cs typeface="Times New Roman" pitchFamily="18" charset="0"/>
                <a:sym typeface="Calibri" pitchFamily="34" charset="0"/>
              </a:rPr>
              <a:t>40+5</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a:t>
            </a:r>
            <a:r>
              <a:rPr lang="en-US" dirty="0">
                <a:solidFill>
                  <a:srgbClr val="000000"/>
                </a:solidFill>
                <a:latin typeface="Times New Roman" pitchFamily="18" charset="0"/>
                <a:ea typeface="黑体" pitchFamily="49" charset="-122"/>
                <a:cs typeface="Times New Roman" pitchFamily="18" charset="0"/>
                <a:sym typeface="Calibri" pitchFamily="34" charset="0"/>
              </a:rPr>
              <a:t>40)</a:t>
            </a:r>
            <a:r>
              <a:rPr lang="zh-CN" altLang="en-US" dirty="0">
                <a:solidFill>
                  <a:srgbClr val="000000"/>
                </a:solidFill>
                <a:latin typeface="Times New Roman" pitchFamily="18" charset="0"/>
                <a:ea typeface="黑体" pitchFamily="49" charset="-122"/>
                <a:cs typeface="Times New Roman" pitchFamily="18" charset="0"/>
                <a:sym typeface="宋体" pitchFamily="2" charset="-122"/>
              </a:rPr>
              <a:t>*</a:t>
            </a:r>
            <a:r>
              <a:rPr lang="en-US" dirty="0">
                <a:solidFill>
                  <a:srgbClr val="000000"/>
                </a:solidFill>
                <a:latin typeface="Times New Roman" pitchFamily="18" charset="0"/>
                <a:ea typeface="黑体" pitchFamily="49" charset="-122"/>
                <a:cs typeface="Times New Roman" pitchFamily="18" charset="0"/>
                <a:sym typeface="Calibri" pitchFamily="34" charset="0"/>
              </a:rPr>
              <a:t>2*5=4800</a:t>
            </a:r>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endParaRPr lang="zh-CN" altLang="en-US" dirty="0">
              <a:solidFill>
                <a:srgbClr val="000000"/>
              </a:solidFill>
              <a:latin typeface="Times New Roman" pitchFamily="18" charset="0"/>
              <a:ea typeface="黑体" pitchFamily="49" charset="-122"/>
              <a:cs typeface="Times New Roman" pitchFamily="18" charset="0"/>
              <a:sym typeface="Calibri" pitchFamily="34" charset="0"/>
            </a:endParaRPr>
          </a:p>
          <a:p>
            <a:endParaRPr lang="zh-CN" altLang="en-US" dirty="0">
              <a:solidFill>
                <a:srgbClr val="000000"/>
              </a:solidFill>
              <a:latin typeface="Times New Roman" pitchFamily="18" charset="0"/>
              <a:ea typeface="黑体" pitchFamily="49" charset="-122"/>
              <a:cs typeface="Times New Roman" pitchFamily="18" charset="0"/>
              <a:sym typeface="宋体" pitchFamily="2" charset="-122"/>
            </a:endParaRPr>
          </a:p>
        </p:txBody>
      </p:sp>
      <p:sp>
        <p:nvSpPr>
          <p:cNvPr id="70661" name="矩形 2"/>
          <p:cNvSpPr>
            <a:spLocks noChangeArrowheads="1"/>
          </p:cNvSpPr>
          <p:nvPr/>
        </p:nvSpPr>
        <p:spPr bwMode="auto">
          <a:xfrm>
            <a:off x="5969000" y="4546600"/>
            <a:ext cx="2930525" cy="946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400">
                <a:solidFill>
                  <a:srgbClr val="000000"/>
                </a:solidFill>
                <a:latin typeface="Times New Roman" pitchFamily="18" charset="0"/>
                <a:ea typeface="Calibri" pitchFamily="34" charset="0"/>
                <a:cs typeface="Times New Roman" pitchFamily="18" charset="0"/>
                <a:sym typeface="Calibri" pitchFamily="34" charset="0"/>
              </a:rPr>
              <a:t>How Capacity Limits of Attention Influence Information Visualization Effectiveness,2011. Steve Haroz and  David Whitney </a:t>
            </a:r>
            <a:endParaRPr lang="zh-CN" altLang="en-US" sz="1400">
              <a:solidFill>
                <a:srgbClr val="000000"/>
              </a:solidFill>
              <a:latin typeface="Times New Roman" pitchFamily="18" charset="0"/>
              <a:cs typeface="Times New Roman" pitchFamily="18" charset="0"/>
            </a:endParaRPr>
          </a:p>
        </p:txBody>
      </p:sp>
      <p:cxnSp>
        <p:nvCxnSpPr>
          <p:cNvPr id="7066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2954748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nvSpPr>
        <p:spPr bwMode="auto">
          <a:xfrm>
            <a:off x="2081213" y="706438"/>
            <a:ext cx="6172200" cy="6365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寻找已知的目标</a:t>
            </a:r>
            <a:endParaRPr lang="zh-CN" sz="4400">
              <a:latin typeface="Calibri" pitchFamily="34" charset="0"/>
              <a:sym typeface="Calibri" pitchFamily="34" charset="0"/>
            </a:endParaRPr>
          </a:p>
        </p:txBody>
      </p:sp>
      <p:pic>
        <p:nvPicPr>
          <p:cNvPr id="71683" name="Picture 4"/>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7200" y="1682750"/>
            <a:ext cx="3390900" cy="1773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68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4600" y="3486150"/>
            <a:ext cx="6470650" cy="2667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68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738" y="2108200"/>
            <a:ext cx="1427162" cy="992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686" name="图片 8"/>
          <p:cNvPicPr>
            <a:picLocks noChangeAspect="1" noChangeArrowheads="1"/>
          </p:cNvPicPr>
          <p:nvPr/>
        </p:nvPicPr>
        <p:blipFill>
          <a:blip r:embed="rId6">
            <a:extLst>
              <a:ext uri="{28A0092B-C50C-407E-A947-70E740481C1C}">
                <a14:useLocalDpi xmlns:a14="http://schemas.microsoft.com/office/drawing/2010/main" val="0"/>
              </a:ext>
            </a:extLst>
          </a:blip>
          <a:srcRect t="37080" r="2669"/>
          <a:stretch>
            <a:fillRect/>
          </a:stretch>
        </p:blipFill>
        <p:spPr bwMode="auto">
          <a:xfrm>
            <a:off x="1655763" y="425450"/>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168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0534023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标题 1"/>
          <p:cNvSpPr>
            <a:spLocks noGrp="1" noChangeArrowheads="1"/>
          </p:cNvSpPr>
          <p:nvPr/>
        </p:nvSpPr>
        <p:spPr bwMode="auto">
          <a:xfrm>
            <a:off x="115252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a:latin typeface="黑体" pitchFamily="49" charset="-122"/>
                <a:ea typeface="黑体" pitchFamily="49" charset="-122"/>
                <a:sym typeface="黑体" pitchFamily="49" charset="-122"/>
              </a:rPr>
              <a:t>寻找离群对象</a:t>
            </a:r>
            <a:r>
              <a:rPr lang="zh-CN" altLang="en-US" sz="4400">
                <a:latin typeface="Calibri" pitchFamily="34" charset="0"/>
                <a:sym typeface="Calibri" pitchFamily="34" charset="0"/>
              </a:rPr>
              <a:t>（</a:t>
            </a:r>
            <a:r>
              <a:rPr lang="en-US" sz="4400">
                <a:latin typeface="Calibri" pitchFamily="34" charset="0"/>
                <a:sym typeface="Calibri" pitchFamily="34" charset="0"/>
              </a:rPr>
              <a:t>oddball</a:t>
            </a:r>
            <a:r>
              <a:rPr lang="zh-CN" altLang="en-US" sz="4400">
                <a:latin typeface="Calibri" pitchFamily="34" charset="0"/>
                <a:sym typeface="Calibri" pitchFamily="34" charset="0"/>
              </a:rPr>
              <a:t>）</a:t>
            </a:r>
          </a:p>
        </p:txBody>
      </p:sp>
      <p:pic>
        <p:nvPicPr>
          <p:cNvPr id="737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032000"/>
            <a:ext cx="7273925" cy="3025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3" name="Picture 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5250" y="3568700"/>
            <a:ext cx="1262063" cy="847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3734" name="图片 8"/>
          <p:cNvPicPr>
            <a:picLocks noChangeAspect="1" noChangeArrowheads="1"/>
          </p:cNvPicPr>
          <p:nvPr/>
        </p:nvPicPr>
        <p:blipFill>
          <a:blip r:embed="rId5">
            <a:extLst>
              <a:ext uri="{28A0092B-C50C-407E-A947-70E740481C1C}">
                <a14:useLocalDpi xmlns:a14="http://schemas.microsoft.com/office/drawing/2010/main" val="0"/>
              </a:ext>
            </a:extLst>
          </a:blip>
          <a:srcRect t="37080" r="2669"/>
          <a:stretch>
            <a:fillRect/>
          </a:stretch>
        </p:blipFill>
        <p:spPr bwMode="auto">
          <a:xfrm>
            <a:off x="877888" y="430213"/>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373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13008196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a:buSzPct val="130000"/>
            </a:pPr>
            <a:endParaRPr lang="zh-CN" altLang="zh-CN" sz="4800">
              <a:latin typeface="Calibri" pitchFamily="34" charset="0"/>
              <a:sym typeface="Calibri" pitchFamily="34" charset="0"/>
            </a:endParaRPr>
          </a:p>
        </p:txBody>
      </p:sp>
      <p:sp>
        <p:nvSpPr>
          <p:cNvPr id="5123" name="标题 1"/>
          <p:cNvSpPr>
            <a:spLocks noGrp="1" noChangeArrowheads="1"/>
          </p:cNvSpPr>
          <p:nvPr>
            <p:ph type="ctrTitle"/>
          </p:nvPr>
        </p:nvSpPr>
        <p:spPr>
          <a:xfrm>
            <a:off x="93980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sz="4800" b="1">
                <a:latin typeface="黑体" pitchFamily="49" charset="-122"/>
                <a:ea typeface="黑体" pitchFamily="49" charset="-122"/>
                <a:sym typeface="黑体" pitchFamily="49" charset="-122"/>
              </a:rPr>
              <a:t>可视化流程模型</a:t>
            </a:r>
          </a:p>
        </p:txBody>
      </p:sp>
      <p:cxnSp>
        <p:nvCxnSpPr>
          <p:cNvPr id="5124"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512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358900" y="23114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1943376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noChangeArrowheads="1"/>
          </p:cNvSpPr>
          <p:nvPr/>
        </p:nvSpPr>
        <p:spPr bwMode="auto">
          <a:xfrm>
            <a:off x="4572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结果</a:t>
            </a:r>
            <a:endParaRPr lang="zh-CN" sz="4400">
              <a:latin typeface="Calibri" pitchFamily="34" charset="0"/>
              <a:sym typeface="Calibri" pitchFamily="34" charset="0"/>
            </a:endParaRPr>
          </a:p>
        </p:txBody>
      </p:sp>
      <p:pic>
        <p:nvPicPr>
          <p:cNvPr id="76803" name="Picture 2"/>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1682750"/>
            <a:ext cx="6607175" cy="2622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6804" name="TextBox 4"/>
          <p:cNvSpPr>
            <a:spLocks noChangeArrowheads="1"/>
          </p:cNvSpPr>
          <p:nvPr/>
        </p:nvSpPr>
        <p:spPr bwMode="auto">
          <a:xfrm>
            <a:off x="1568450" y="4546600"/>
            <a:ext cx="5099050" cy="1517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marL="342900" indent="-342900">
              <a:lnSpc>
                <a:spcPct val="125000"/>
              </a:lnSpc>
              <a:spcBef>
                <a:spcPct val="20000"/>
              </a:spcBef>
              <a:buFont typeface="Arial" pitchFamily="34" charset="0"/>
              <a:buChar char="•"/>
            </a:pPr>
            <a:r>
              <a:rPr lang="zh-CN" altLang="en-US">
                <a:solidFill>
                  <a:srgbClr val="000000"/>
                </a:solidFill>
                <a:latin typeface="黑体" pitchFamily="49" charset="-122"/>
                <a:ea typeface="黑体" pitchFamily="49" charset="-122"/>
                <a:sym typeface="宋体" pitchFamily="2" charset="-122"/>
              </a:rPr>
              <a:t>视觉特征：测试者对物体间不同颜色的容纳力比不同移动方式的容纳力高很多</a:t>
            </a:r>
          </a:p>
          <a:p>
            <a:pPr marL="342900" indent="-342900">
              <a:lnSpc>
                <a:spcPct val="125000"/>
              </a:lnSpc>
              <a:spcBef>
                <a:spcPct val="20000"/>
              </a:spcBef>
              <a:buFont typeface="Arial" pitchFamily="34" charset="0"/>
              <a:buChar char="•"/>
            </a:pPr>
            <a:r>
              <a:rPr lang="zh-CN" altLang="en-US">
                <a:solidFill>
                  <a:srgbClr val="000000"/>
                </a:solidFill>
                <a:latin typeface="黑体" pitchFamily="49" charset="-122"/>
                <a:ea typeface="黑体" pitchFamily="49" charset="-122"/>
                <a:sym typeface="宋体" pitchFamily="2" charset="-122"/>
              </a:rPr>
              <a:t>布局：分组式布局在颜色和移动两个方面都使测试者拥有更高的记忆容纳力</a:t>
            </a:r>
          </a:p>
        </p:txBody>
      </p:sp>
      <p:pic>
        <p:nvPicPr>
          <p:cNvPr id="76805" name="图片 7"/>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655763" y="474663"/>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6806"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680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99256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标题 1"/>
          <p:cNvSpPr>
            <a:spLocks noGrp="1" noChangeArrowheads="1"/>
          </p:cNvSpPr>
          <p:nvPr/>
        </p:nvSpPr>
        <p:spPr bwMode="auto">
          <a:xfrm>
            <a:off x="82867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从实验中得出的可视编码</a:t>
            </a:r>
            <a:r>
              <a:rPr lang="zh-CN" sz="4400" dirty="0" smtClean="0">
                <a:latin typeface="Times New Roman" pitchFamily="18" charset="0"/>
                <a:ea typeface="黑体" pitchFamily="49" charset="-122"/>
                <a:cs typeface="Times New Roman" pitchFamily="18" charset="0"/>
                <a:sym typeface="黑体" pitchFamily="49" charset="-122"/>
              </a:rPr>
              <a:t>原则</a:t>
            </a:r>
            <a:endParaRPr lang="zh-CN" sz="4400" dirty="0">
              <a:latin typeface="Times New Roman" pitchFamily="18" charset="0"/>
              <a:cs typeface="Times New Roman" pitchFamily="18" charset="0"/>
              <a:sym typeface="Calibri" pitchFamily="34" charset="0"/>
            </a:endParaRPr>
          </a:p>
        </p:txBody>
      </p:sp>
      <p:sp>
        <p:nvSpPr>
          <p:cNvPr id="78852" name="内容占位符 2"/>
          <p:cNvSpPr>
            <a:spLocks noGrp="1" noChangeArrowheads="1"/>
          </p:cNvSpPr>
          <p:nvPr/>
        </p:nvSpPr>
        <p:spPr bwMode="auto">
          <a:xfrm>
            <a:off x="450850" y="1612900"/>
            <a:ext cx="7207250" cy="3652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50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分组</a:t>
            </a:r>
            <a:r>
              <a:rPr lang="zh-CN" altLang="en-US" sz="2800" dirty="0">
                <a:latin typeface="Times New Roman" pitchFamily="18" charset="0"/>
                <a:ea typeface="黑体" pitchFamily="49" charset="-122"/>
                <a:cs typeface="Times New Roman" pitchFamily="18" charset="0"/>
                <a:sym typeface="Calibri" pitchFamily="34" charset="0"/>
              </a:rPr>
              <a:t>会对大部分任务有效</a:t>
            </a:r>
          </a:p>
          <a:p>
            <a:pPr marL="457200" indent="-457200" defTabSz="0">
              <a:lnSpc>
                <a:spcPct val="150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如果</a:t>
            </a:r>
            <a:r>
              <a:rPr lang="zh-CN" altLang="en-US" sz="2800" dirty="0">
                <a:latin typeface="Times New Roman" pitchFamily="18" charset="0"/>
                <a:ea typeface="黑体" pitchFamily="49" charset="-122"/>
                <a:cs typeface="Times New Roman" pitchFamily="18" charset="0"/>
                <a:sym typeface="Calibri" pitchFamily="34" charset="0"/>
              </a:rPr>
              <a:t>不能进行分组</a:t>
            </a:r>
            <a:r>
              <a:rPr lang="zh-CN" altLang="en-US" sz="2800" dirty="0" smtClean="0">
                <a:latin typeface="Times New Roman" pitchFamily="18" charset="0"/>
                <a:ea typeface="黑体" pitchFamily="49" charset="-122"/>
                <a:cs typeface="Times New Roman" pitchFamily="18" charset="0"/>
                <a:sym typeface="Calibri" pitchFamily="34" charset="0"/>
              </a:rPr>
              <a:t>，需要</a:t>
            </a:r>
            <a:r>
              <a:rPr lang="zh-CN" altLang="en-US" sz="2800" dirty="0">
                <a:latin typeface="Times New Roman" pitchFamily="18" charset="0"/>
                <a:ea typeface="黑体" pitchFamily="49" charset="-122"/>
                <a:cs typeface="Times New Roman" pitchFamily="18" charset="0"/>
                <a:sym typeface="Calibri" pitchFamily="34" charset="0"/>
              </a:rPr>
              <a:t>转换任务目标</a:t>
            </a:r>
            <a:r>
              <a:rPr lang="zh-CN" altLang="en-US" sz="2800" dirty="0" smtClean="0">
                <a:latin typeface="Times New Roman" pitchFamily="18" charset="0"/>
                <a:ea typeface="黑体" pitchFamily="49" charset="-122"/>
                <a:cs typeface="Times New Roman" pitchFamily="18" charset="0"/>
                <a:sym typeface="Calibri" pitchFamily="34" charset="0"/>
              </a:rPr>
              <a:t>以支持分组</a:t>
            </a:r>
            <a:endParaRPr lang="zh-CN" altLang="en-US" sz="2800" dirty="0">
              <a:latin typeface="Times New Roman" pitchFamily="18" charset="0"/>
              <a:ea typeface="黑体" pitchFamily="49" charset="-122"/>
              <a:cs typeface="Times New Roman" pitchFamily="18" charset="0"/>
              <a:sym typeface="Calibri" pitchFamily="34" charset="0"/>
            </a:endParaRPr>
          </a:p>
          <a:p>
            <a:pPr marL="457200" indent="-457200" defTabSz="0">
              <a:lnSpc>
                <a:spcPct val="150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当</a:t>
            </a:r>
            <a:r>
              <a:rPr lang="zh-CN" altLang="en-US" sz="2800" dirty="0">
                <a:latin typeface="Times New Roman" pitchFamily="18" charset="0"/>
                <a:ea typeface="黑体" pitchFamily="49" charset="-122"/>
                <a:cs typeface="Times New Roman" pitchFamily="18" charset="0"/>
                <a:sym typeface="Calibri" pitchFamily="34" charset="0"/>
              </a:rPr>
              <a:t>类别过多时：尽量减少</a:t>
            </a:r>
            <a:r>
              <a:rPr lang="zh-CN" altLang="en-US" sz="2800" dirty="0" smtClean="0">
                <a:latin typeface="Times New Roman" pitchFamily="18" charset="0"/>
                <a:ea typeface="黑体" pitchFamily="49" charset="-122"/>
                <a:cs typeface="Times New Roman" pitchFamily="18" charset="0"/>
                <a:sym typeface="Calibri" pitchFamily="34" charset="0"/>
              </a:rPr>
              <a:t>类别</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50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对</a:t>
            </a:r>
            <a:r>
              <a:rPr lang="zh-CN" altLang="en-US" sz="2800" dirty="0">
                <a:latin typeface="Times New Roman" pitchFamily="18" charset="0"/>
                <a:ea typeface="黑体" pitchFamily="49" charset="-122"/>
                <a:cs typeface="Times New Roman" pitchFamily="18" charset="0"/>
                <a:sym typeface="Calibri" pitchFamily="34" charset="0"/>
              </a:rPr>
              <a:t>数据的每个维度指定一种颜色</a:t>
            </a:r>
          </a:p>
          <a:p>
            <a:pPr defTabSz="0">
              <a:lnSpc>
                <a:spcPct val="150000"/>
              </a:lnSpc>
              <a:spcBef>
                <a:spcPct val="20000"/>
              </a:spcBef>
              <a:buFontTx/>
              <a:buNone/>
            </a:pPr>
            <a:endParaRPr lang="zh-CN" altLang="en-US" sz="2800" dirty="0">
              <a:latin typeface="Times New Roman" pitchFamily="18" charset="0"/>
              <a:ea typeface="黑体" pitchFamily="49" charset="-122"/>
              <a:cs typeface="Times New Roman" pitchFamily="18" charset="0"/>
              <a:sym typeface="Calibri" pitchFamily="34" charset="0"/>
            </a:endParaRPr>
          </a:p>
          <a:p>
            <a:pPr defTabSz="0">
              <a:lnSpc>
                <a:spcPct val="150000"/>
              </a:lnSpc>
              <a:spcBef>
                <a:spcPct val="20000"/>
              </a:spcBef>
              <a:buFontTx/>
              <a:buNone/>
            </a:pPr>
            <a:endParaRPr lang="zh-CN" altLang="en-US" sz="2800" dirty="0">
              <a:latin typeface="Times New Roman" pitchFamily="18" charset="0"/>
              <a:ea typeface="黑体" pitchFamily="49" charset="-122"/>
              <a:cs typeface="Times New Roman" pitchFamily="18" charset="0"/>
              <a:sym typeface="Calibri" pitchFamily="34" charset="0"/>
            </a:endParaRPr>
          </a:p>
          <a:p>
            <a:pPr defTabSz="0">
              <a:lnSpc>
                <a:spcPct val="150000"/>
              </a:lnSpc>
              <a:spcBef>
                <a:spcPct val="20000"/>
              </a:spcBef>
              <a:buFontTx/>
              <a:buNone/>
            </a:pPr>
            <a:endParaRPr lang="zh-CN" altLang="en-US" sz="2800" dirty="0">
              <a:latin typeface="Times New Roman" pitchFamily="18" charset="0"/>
              <a:ea typeface="黑体" pitchFamily="49" charset="-122"/>
              <a:cs typeface="Times New Roman" pitchFamily="18" charset="0"/>
              <a:sym typeface="Calibri" pitchFamily="34" charset="0"/>
            </a:endParaRPr>
          </a:p>
          <a:p>
            <a:pPr defTabSz="0">
              <a:lnSpc>
                <a:spcPct val="150000"/>
              </a:lnSpc>
              <a:spcBef>
                <a:spcPct val="20000"/>
              </a:spcBef>
              <a:buFontTx/>
              <a:buNone/>
            </a:pPr>
            <a:endParaRPr lang="zh-CN" altLang="en-US" sz="2800" dirty="0">
              <a:latin typeface="Times New Roman" pitchFamily="18" charset="0"/>
              <a:ea typeface="黑体" pitchFamily="49" charset="-122"/>
              <a:cs typeface="Times New Roman" pitchFamily="18" charset="0"/>
              <a:sym typeface="Calibri" pitchFamily="34" charset="0"/>
            </a:endParaRPr>
          </a:p>
        </p:txBody>
      </p:sp>
      <p:sp>
        <p:nvSpPr>
          <p:cNvPr id="78853" name="矩形 3"/>
          <p:cNvSpPr>
            <a:spLocks noChangeArrowheads="1"/>
          </p:cNvSpPr>
          <p:nvPr/>
        </p:nvSpPr>
        <p:spPr bwMode="auto">
          <a:xfrm>
            <a:off x="3105150" y="5314950"/>
            <a:ext cx="4610100" cy="731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400" dirty="0">
                <a:solidFill>
                  <a:srgbClr val="000000"/>
                </a:solidFill>
                <a:latin typeface="Times New Roman" pitchFamily="18" charset="0"/>
                <a:cs typeface="Times New Roman" pitchFamily="18" charset="0"/>
                <a:sym typeface="Times New Roman" pitchFamily="18" charset="0"/>
              </a:rPr>
              <a:t>How Capacity Limits of Attention Influence Information Visualization Effectiveness</a:t>
            </a:r>
            <a:r>
              <a:rPr lang="en-US" sz="1400" dirty="0" smtClean="0">
                <a:solidFill>
                  <a:srgbClr val="000000"/>
                </a:solidFill>
                <a:latin typeface="Times New Roman" pitchFamily="18" charset="0"/>
                <a:cs typeface="Times New Roman" pitchFamily="18" charset="0"/>
                <a:sym typeface="Times New Roman" pitchFamily="18" charset="0"/>
              </a:rPr>
              <a:t>, 2011</a:t>
            </a:r>
            <a:r>
              <a:rPr lang="en-US" sz="1400" dirty="0">
                <a:solidFill>
                  <a:srgbClr val="000000"/>
                </a:solidFill>
                <a:latin typeface="Times New Roman" pitchFamily="18" charset="0"/>
                <a:cs typeface="Times New Roman" pitchFamily="18" charset="0"/>
                <a:sym typeface="Times New Roman" pitchFamily="18" charset="0"/>
              </a:rPr>
              <a:t>. Steve </a:t>
            </a:r>
            <a:r>
              <a:rPr lang="en-US" sz="1400" dirty="0" err="1">
                <a:solidFill>
                  <a:srgbClr val="000000"/>
                </a:solidFill>
                <a:latin typeface="Times New Roman" pitchFamily="18" charset="0"/>
                <a:cs typeface="Times New Roman" pitchFamily="18" charset="0"/>
                <a:sym typeface="Times New Roman" pitchFamily="18" charset="0"/>
              </a:rPr>
              <a:t>Haroz</a:t>
            </a:r>
            <a:r>
              <a:rPr lang="en-US" sz="1400" dirty="0">
                <a:solidFill>
                  <a:srgbClr val="000000"/>
                </a:solidFill>
                <a:latin typeface="Times New Roman" pitchFamily="18" charset="0"/>
                <a:cs typeface="Times New Roman" pitchFamily="18" charset="0"/>
                <a:sym typeface="Times New Roman" pitchFamily="18" charset="0"/>
              </a:rPr>
              <a:t> and  David Whitney </a:t>
            </a:r>
            <a:endParaRPr lang="zh-CN" altLang="en-US" sz="1400" dirty="0">
              <a:solidFill>
                <a:srgbClr val="000000"/>
              </a:solidFill>
              <a:latin typeface="Times New Roman" pitchFamily="18" charset="0"/>
              <a:cs typeface="Times New Roman" pitchFamily="18" charset="0"/>
            </a:endParaRPr>
          </a:p>
        </p:txBody>
      </p:sp>
      <p:pic>
        <p:nvPicPr>
          <p:cNvPr id="78854" name="图片 8"/>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8744" y="345281"/>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8855" name="图片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885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050524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a:buSzPct val="130000"/>
            </a:pPr>
            <a:endParaRPr lang="zh-CN" altLang="zh-CN" sz="4800">
              <a:latin typeface="Calibri" pitchFamily="34" charset="0"/>
              <a:sym typeface="Calibri" pitchFamily="34" charset="0"/>
            </a:endParaRPr>
          </a:p>
        </p:txBody>
      </p:sp>
      <p:sp>
        <p:nvSpPr>
          <p:cNvPr id="79875" name="标题 1"/>
          <p:cNvSpPr>
            <a:spLocks noGrp="1" noChangeArrowheads="1"/>
          </p:cNvSpPr>
          <p:nvPr>
            <p:ph type="ctrTitle"/>
          </p:nvPr>
        </p:nvSpPr>
        <p:spPr>
          <a:xfrm>
            <a:off x="93980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altLang="en-US" sz="4800" b="1">
                <a:latin typeface="黑体" pitchFamily="49" charset="-122"/>
                <a:ea typeface="黑体" pitchFamily="49" charset="-122"/>
                <a:sym typeface="黑体" pitchFamily="49" charset="-122"/>
              </a:rPr>
              <a:t>视觉编码实例</a:t>
            </a:r>
            <a:endParaRPr lang="zh-CN" altLang="en-US"/>
          </a:p>
        </p:txBody>
      </p:sp>
      <p:cxnSp>
        <p:nvCxnSpPr>
          <p:cNvPr id="79876"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79877"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358900" y="23114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8101441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noChangeArrowheads="1"/>
          </p:cNvSpPr>
          <p:nvPr/>
        </p:nvSpPr>
        <p:spPr bwMode="auto">
          <a:xfrm>
            <a:off x="620713"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后现代主义新闻</a:t>
            </a:r>
            <a:endParaRPr lang="zh-CN" sz="4400">
              <a:latin typeface="Calibri" pitchFamily="34" charset="0"/>
              <a:sym typeface="Calibri" pitchFamily="34" charset="0"/>
            </a:endParaRPr>
          </a:p>
        </p:txBody>
      </p:sp>
      <p:pic>
        <p:nvPicPr>
          <p:cNvPr id="80900" name="图片 6"/>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017588" y="434975"/>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0901"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6" name="内容占位符 5"/>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2036130" y="1600200"/>
            <a:ext cx="507174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60985022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sz="4000" dirty="0">
                <a:latin typeface="Times New Roman" pitchFamily="18" charset="0"/>
                <a:cs typeface="Times New Roman" pitchFamily="18" charset="0"/>
                <a:sym typeface="Calibri" pitchFamily="34" charset="0"/>
              </a:rPr>
              <a:t>Foursquare</a:t>
            </a:r>
            <a:r>
              <a:rPr lang="zh-CN" altLang="en-US" sz="4000" dirty="0">
                <a:latin typeface="黑体" pitchFamily="49" charset="-122"/>
                <a:ea typeface="黑体" pitchFamily="49" charset="-122"/>
                <a:sym typeface="黑体" pitchFamily="49" charset="-122"/>
              </a:rPr>
              <a:t>用户突破一百万大关</a:t>
            </a:r>
            <a:endParaRPr lang="zh-CN" altLang="en-US" sz="4000" dirty="0">
              <a:latin typeface="Calibri" pitchFamily="34" charset="0"/>
              <a:sym typeface="Calibri" pitchFamily="34" charset="0"/>
            </a:endParaRPr>
          </a:p>
        </p:txBody>
      </p:sp>
      <p:pic>
        <p:nvPicPr>
          <p:cNvPr id="81923" name="内容占位符 3"/>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9050" y="1962150"/>
            <a:ext cx="6648450" cy="3673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24" name="图片 6"/>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298450" y="42545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192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15915147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内容占位符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700" y="704850"/>
            <a:ext cx="3914775" cy="495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7"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706438"/>
            <a:ext cx="4184650" cy="4957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8" name="内容占位符 3"/>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4988" y="774700"/>
            <a:ext cx="3914775" cy="495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2949" name="图片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138" y="774700"/>
            <a:ext cx="4184650" cy="4959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7075972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a:buSzPct val="130000"/>
            </a:pPr>
            <a:endParaRPr lang="zh-CN" altLang="zh-CN" sz="4800">
              <a:latin typeface="Calibri" pitchFamily="34" charset="0"/>
              <a:sym typeface="Calibri" pitchFamily="34" charset="0"/>
            </a:endParaRPr>
          </a:p>
        </p:txBody>
      </p:sp>
      <p:sp>
        <p:nvSpPr>
          <p:cNvPr id="25603" name="标题 1"/>
          <p:cNvSpPr>
            <a:spLocks noGrp="1" noChangeArrowheads="1"/>
          </p:cNvSpPr>
          <p:nvPr>
            <p:ph type="ctrTitle"/>
          </p:nvPr>
        </p:nvSpPr>
        <p:spPr>
          <a:xfrm>
            <a:off x="93980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altLang="en-US" sz="4800" b="1" dirty="0">
                <a:latin typeface="黑体" pitchFamily="49" charset="-122"/>
                <a:ea typeface="黑体" pitchFamily="49" charset="-122"/>
                <a:sym typeface="黑体" pitchFamily="49" charset="-122"/>
              </a:rPr>
              <a:t>可视化</a:t>
            </a:r>
            <a:r>
              <a:rPr lang="zh-CN" altLang="en-US" sz="4800" b="1" dirty="0" smtClean="0">
                <a:latin typeface="黑体" pitchFamily="49" charset="-122"/>
                <a:ea typeface="黑体" pitchFamily="49" charset="-122"/>
                <a:sym typeface="黑体" pitchFamily="49" charset="-122"/>
              </a:rPr>
              <a:t>设计</a:t>
            </a:r>
            <a:endParaRPr lang="zh-CN" altLang="en-US" sz="4800" b="1" dirty="0">
              <a:latin typeface="黑体" pitchFamily="49" charset="-122"/>
              <a:ea typeface="黑体" pitchFamily="49" charset="-122"/>
              <a:sym typeface="黑体" pitchFamily="49" charset="-122"/>
            </a:endParaRPr>
          </a:p>
        </p:txBody>
      </p:sp>
      <p:cxnSp>
        <p:nvCxnSpPr>
          <p:cNvPr id="25604"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25605" name="图片 4"/>
          <p:cNvPicPr>
            <a:picLocks noChangeAspect="1" noChangeArrowheads="1"/>
          </p:cNvPicPr>
          <p:nvPr/>
        </p:nvPicPr>
        <p:blipFill>
          <a:blip r:embed="rId2">
            <a:extLst>
              <a:ext uri="{28A0092B-C50C-407E-A947-70E740481C1C}">
                <a14:useLocalDpi xmlns:a14="http://schemas.microsoft.com/office/drawing/2010/main" val="0"/>
              </a:ext>
            </a:extLst>
          </a:blip>
          <a:srcRect t="37080" r="2669"/>
          <a:stretch>
            <a:fillRect/>
          </a:stretch>
        </p:blipFill>
        <p:spPr bwMode="auto">
          <a:xfrm>
            <a:off x="1358900" y="23114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160983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37</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可视化</a:t>
            </a:r>
            <a:r>
              <a:rPr lang="zh-CN" sz="4400" dirty="0" smtClean="0">
                <a:latin typeface="Times New Roman" pitchFamily="18" charset="0"/>
                <a:ea typeface="黑体" pitchFamily="49" charset="-122"/>
                <a:cs typeface="Times New Roman" pitchFamily="18" charset="0"/>
                <a:sym typeface="黑体" pitchFamily="49" charset="-122"/>
              </a:rPr>
              <a:t>设计</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2800" dirty="0" smtClean="0">
                <a:latin typeface="Times New Roman" pitchFamily="18" charset="0"/>
                <a:ea typeface="黑体" pitchFamily="49" charset="-122"/>
                <a:cs typeface="Times New Roman" pitchFamily="18" charset="0"/>
                <a:sym typeface="Calibri" pitchFamily="34" charset="0"/>
              </a:rPr>
              <a:t>可视化设计目标</a:t>
            </a:r>
            <a:endParaRPr lang="en-US" altLang="zh-CN" sz="2800" dirty="0" smtClean="0">
              <a:latin typeface="Times New Roman" pitchFamily="18" charset="0"/>
              <a:ea typeface="黑体" pitchFamily="49" charset="-122"/>
              <a:cs typeface="Times New Roman" pitchFamily="18" charset="0"/>
              <a:sym typeface="Calibri" pitchFamily="34" charset="0"/>
            </a:endParaRPr>
          </a:p>
          <a:p>
            <a:pPr defTabSz="0">
              <a:lnSpc>
                <a:spcPct val="125000"/>
              </a:lnSpc>
              <a:spcBef>
                <a:spcPct val="20000"/>
              </a:spcBef>
              <a:buFontTx/>
              <a:buNone/>
            </a:pPr>
            <a:r>
              <a:rPr lang="zh-CN" altLang="en-US" sz="2800" dirty="0" smtClean="0">
                <a:latin typeface="Times New Roman" pitchFamily="18" charset="0"/>
                <a:ea typeface="黑体" pitchFamily="49" charset="-122"/>
                <a:cs typeface="Times New Roman" pitchFamily="18" charset="0"/>
                <a:sym typeface="Calibri" pitchFamily="34" charset="0"/>
              </a:rPr>
              <a:t>可视化设计框架</a:t>
            </a:r>
            <a:endParaRPr lang="en-US" altLang="zh-CN" sz="2800" dirty="0" smtClean="0">
              <a:latin typeface="Times New Roman" pitchFamily="18" charset="0"/>
              <a:ea typeface="黑体" pitchFamily="49" charset="-122"/>
              <a:cs typeface="Times New Roman" pitchFamily="18" charset="0"/>
              <a:sym typeface="Calibri" pitchFamily="34" charset="0"/>
            </a:endParaRPr>
          </a:p>
          <a:p>
            <a:pPr lvl="1" defTabSz="0">
              <a:lnSpc>
                <a:spcPct val="125000"/>
              </a:lnSpc>
              <a:spcBef>
                <a:spcPct val="20000"/>
              </a:spcBef>
            </a:pPr>
            <a:r>
              <a:rPr lang="zh-CN" altLang="en-US" sz="2800" dirty="0" smtClean="0">
                <a:latin typeface="Times New Roman" pitchFamily="18" charset="0"/>
                <a:ea typeface="黑体" pitchFamily="49" charset="-122"/>
                <a:cs typeface="Times New Roman" pitchFamily="18" charset="0"/>
                <a:sym typeface="Calibri" pitchFamily="34" charset="0"/>
              </a:rPr>
              <a:t>数据的筛选</a:t>
            </a:r>
            <a:endParaRPr lang="en-US" altLang="zh-CN" sz="2800" dirty="0" smtClean="0">
              <a:latin typeface="Times New Roman" pitchFamily="18" charset="0"/>
              <a:ea typeface="黑体" pitchFamily="49" charset="-122"/>
              <a:cs typeface="Times New Roman" pitchFamily="18" charset="0"/>
              <a:sym typeface="Calibri" pitchFamily="34" charset="0"/>
            </a:endParaRPr>
          </a:p>
          <a:p>
            <a:pPr lvl="1" defTabSz="0">
              <a:lnSpc>
                <a:spcPct val="125000"/>
              </a:lnSpc>
              <a:spcBef>
                <a:spcPct val="20000"/>
              </a:spcBef>
            </a:pPr>
            <a:r>
              <a:rPr lang="zh-CN" altLang="en-US" sz="2800" dirty="0" smtClean="0">
                <a:latin typeface="Times New Roman" pitchFamily="18" charset="0"/>
                <a:ea typeface="黑体" pitchFamily="49" charset="-122"/>
                <a:cs typeface="Times New Roman" pitchFamily="18" charset="0"/>
                <a:sym typeface="Calibri" pitchFamily="34" charset="0"/>
              </a:rPr>
              <a:t>数据的可视化的直观映射</a:t>
            </a:r>
            <a:endParaRPr lang="en-US" altLang="zh-CN" sz="2800" dirty="0" smtClean="0">
              <a:latin typeface="Times New Roman" pitchFamily="18" charset="0"/>
              <a:ea typeface="黑体" pitchFamily="49" charset="-122"/>
              <a:cs typeface="Times New Roman" pitchFamily="18" charset="0"/>
              <a:sym typeface="Calibri" pitchFamily="34" charset="0"/>
            </a:endParaRPr>
          </a:p>
          <a:p>
            <a:pPr lvl="1" defTabSz="0">
              <a:lnSpc>
                <a:spcPct val="125000"/>
              </a:lnSpc>
              <a:spcBef>
                <a:spcPct val="20000"/>
              </a:spcBef>
            </a:pPr>
            <a:r>
              <a:rPr lang="zh-CN" altLang="en-US" sz="2800" dirty="0" smtClean="0">
                <a:latin typeface="Times New Roman" pitchFamily="18" charset="0"/>
                <a:ea typeface="黑体" pitchFamily="49" charset="-122"/>
                <a:cs typeface="Times New Roman" pitchFamily="18" charset="0"/>
                <a:sym typeface="Calibri" pitchFamily="34" charset="0"/>
              </a:rPr>
              <a:t>视图选择与交互</a:t>
            </a:r>
            <a:endParaRPr lang="en-US" altLang="zh-CN" sz="2800" dirty="0" smtClean="0">
              <a:latin typeface="Times New Roman" pitchFamily="18" charset="0"/>
              <a:ea typeface="黑体" pitchFamily="49" charset="-122"/>
              <a:cs typeface="Times New Roman" pitchFamily="18" charset="0"/>
              <a:sym typeface="Calibri" pitchFamily="34" charset="0"/>
            </a:endParaRPr>
          </a:p>
          <a:p>
            <a:pPr lvl="1" defTabSz="0">
              <a:lnSpc>
                <a:spcPct val="125000"/>
              </a:lnSpc>
              <a:spcBef>
                <a:spcPct val="20000"/>
              </a:spcBef>
            </a:pPr>
            <a:r>
              <a:rPr lang="zh-CN" altLang="en-US" sz="2800" dirty="0" smtClean="0">
                <a:latin typeface="Times New Roman" pitchFamily="18" charset="0"/>
                <a:ea typeface="黑体" pitchFamily="49" charset="-122"/>
                <a:cs typeface="Times New Roman" pitchFamily="18" charset="0"/>
                <a:sym typeface="Calibri" pitchFamily="34" charset="0"/>
              </a:rPr>
              <a:t>可视化中的美学因素</a:t>
            </a:r>
            <a:endParaRPr lang="en-US" altLang="zh-CN" sz="2800" dirty="0" smtClean="0">
              <a:latin typeface="Times New Roman" pitchFamily="18" charset="0"/>
              <a:ea typeface="黑体" pitchFamily="49" charset="-122"/>
              <a:cs typeface="Times New Roman" pitchFamily="18" charset="0"/>
              <a:sym typeface="Calibri" pitchFamily="34" charset="0"/>
            </a:endParaRPr>
          </a:p>
          <a:p>
            <a:pPr lvl="1" defTabSz="0">
              <a:lnSpc>
                <a:spcPct val="125000"/>
              </a:lnSpc>
              <a:spcBef>
                <a:spcPct val="20000"/>
              </a:spcBef>
            </a:pPr>
            <a:r>
              <a:rPr lang="zh-CN" altLang="en-US" sz="2800" dirty="0" smtClean="0">
                <a:latin typeface="Times New Roman" pitchFamily="18" charset="0"/>
                <a:ea typeface="黑体" pitchFamily="49" charset="-122"/>
                <a:cs typeface="Times New Roman" pitchFamily="18" charset="0"/>
                <a:sym typeface="Calibri" pitchFamily="34" charset="0"/>
              </a:rPr>
              <a:t>可视化隐喻</a:t>
            </a:r>
            <a:endParaRPr lang="zh-CN" altLang="en-US" sz="2800" dirty="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47992336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38</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可视化</a:t>
            </a:r>
            <a:r>
              <a:rPr lang="zh-CN" sz="4400" dirty="0" smtClean="0">
                <a:latin typeface="Times New Roman" pitchFamily="18" charset="0"/>
                <a:ea typeface="黑体" pitchFamily="49" charset="-122"/>
                <a:cs typeface="Times New Roman" pitchFamily="18" charset="0"/>
                <a:sym typeface="黑体" pitchFamily="49" charset="-122"/>
              </a:rPr>
              <a:t>设计</a:t>
            </a:r>
            <a:r>
              <a:rPr lang="zh-CN" altLang="en-US" sz="4400" dirty="0">
                <a:latin typeface="Times New Roman" pitchFamily="18" charset="0"/>
                <a:ea typeface="黑体" pitchFamily="49" charset="-122"/>
                <a:cs typeface="Times New Roman" pitchFamily="18" charset="0"/>
                <a:sym typeface="黑体" pitchFamily="49" charset="-122"/>
              </a:rPr>
              <a:t>目标</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表达力强</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真实全面地反映数据的内容</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有效性强</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用户对可视化显示信息的理解效率</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简洁</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易用</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美感</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endParaRPr lang="zh-CN" altLang="en-US" sz="2800" dirty="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684878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39</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可视化</a:t>
            </a:r>
            <a:r>
              <a:rPr lang="zh-CN" sz="4400" dirty="0" smtClean="0">
                <a:latin typeface="Times New Roman" pitchFamily="18" charset="0"/>
                <a:ea typeface="黑体" pitchFamily="49" charset="-122"/>
                <a:cs typeface="Times New Roman" pitchFamily="18" charset="0"/>
                <a:sym typeface="黑体" pitchFamily="49" charset="-122"/>
              </a:rPr>
              <a:t>设计</a:t>
            </a:r>
            <a:r>
              <a:rPr lang="zh-CN" altLang="en-US" sz="4400" dirty="0" smtClean="0">
                <a:latin typeface="Times New Roman" pitchFamily="18" charset="0"/>
                <a:ea typeface="黑体" pitchFamily="49" charset="-122"/>
                <a:cs typeface="Times New Roman" pitchFamily="18" charset="0"/>
                <a:sym typeface="黑体" pitchFamily="49" charset="-122"/>
              </a:rPr>
              <a:t>步骤</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5324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数据的筛选</a:t>
            </a: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确定</a:t>
            </a:r>
            <a:r>
              <a:rPr lang="zh-CN" altLang="en-US" sz="2800" dirty="0">
                <a:latin typeface="Times New Roman" pitchFamily="18" charset="0"/>
                <a:ea typeface="黑体" pitchFamily="49" charset="-122"/>
                <a:cs typeface="Times New Roman" pitchFamily="18" charset="0"/>
                <a:sym typeface="Calibri" pitchFamily="34" charset="0"/>
              </a:rPr>
              <a:t>数据到图形元素（即标记）和视觉通道的</a:t>
            </a:r>
            <a:r>
              <a:rPr lang="zh-CN" altLang="en-US" sz="2800" dirty="0" smtClean="0">
                <a:latin typeface="Times New Roman" pitchFamily="18" charset="0"/>
                <a:ea typeface="黑体" pitchFamily="49" charset="-122"/>
                <a:cs typeface="Times New Roman" pitchFamily="18" charset="0"/>
                <a:sym typeface="Calibri" pitchFamily="34" charset="0"/>
              </a:rPr>
              <a:t>映射</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视图</a:t>
            </a:r>
            <a:r>
              <a:rPr lang="zh-CN" altLang="en-US" sz="2800" dirty="0">
                <a:latin typeface="Times New Roman" pitchFamily="18" charset="0"/>
                <a:ea typeface="黑体" pitchFamily="49" charset="-122"/>
                <a:cs typeface="Times New Roman" pitchFamily="18" charset="0"/>
                <a:sym typeface="Calibri" pitchFamily="34" charset="0"/>
              </a:rPr>
              <a:t>的选择与用户交互控制的</a:t>
            </a:r>
            <a:r>
              <a:rPr lang="zh-CN" altLang="en-US" sz="2800" dirty="0" smtClean="0">
                <a:latin typeface="Times New Roman" pitchFamily="18" charset="0"/>
                <a:ea typeface="黑体" pitchFamily="49" charset="-122"/>
                <a:cs typeface="Times New Roman" pitchFamily="18" charset="0"/>
                <a:sym typeface="Calibri" pitchFamily="34" charset="0"/>
              </a:rPr>
              <a:t>设计</a:t>
            </a:r>
            <a:endParaRPr lang="en-US" altLang="zh-CN" sz="2800" dirty="0" smtClean="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8" name="图片 7"/>
          <p:cNvPicPr>
            <a:picLocks noChangeArrowheads="1"/>
          </p:cNvPicPr>
          <p:nvPr/>
        </p:nvPicPr>
        <p:blipFill>
          <a:blip r:embed="rId4">
            <a:extLst>
              <a:ext uri="{28A0092B-C50C-407E-A947-70E740481C1C}">
                <a14:useLocalDpi xmlns:a14="http://schemas.microsoft.com/office/drawing/2010/main" val="0"/>
              </a:ext>
            </a:extLst>
          </a:blip>
          <a:srcRect b="5290"/>
          <a:stretch>
            <a:fillRect/>
          </a:stretch>
        </p:blipFill>
        <p:spPr bwMode="auto">
          <a:xfrm>
            <a:off x="1592893" y="3501008"/>
            <a:ext cx="5888645" cy="1925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5202115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6"/>
          <p:cNvSpPr>
            <a:spLocks noGrp="1" noChangeArrowheads="1"/>
          </p:cNvSpPr>
          <p:nvPr/>
        </p:nvSpPr>
        <p:spPr bwMode="auto">
          <a:xfrm>
            <a:off x="59055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流水线模型</a:t>
            </a:r>
            <a:endParaRPr lang="zh-CN" sz="4400">
              <a:latin typeface="Calibri" pitchFamily="34" charset="0"/>
              <a:sym typeface="Calibri" pitchFamily="34" charset="0"/>
            </a:endParaRPr>
          </a:p>
        </p:txBody>
      </p:sp>
      <p:pic>
        <p:nvPicPr>
          <p:cNvPr id="61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682750"/>
            <a:ext cx="6726238" cy="414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148" name="图片 5"/>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778000" y="4746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6149"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540709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40</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可视化</a:t>
            </a:r>
            <a:r>
              <a:rPr lang="zh-CN" sz="4400" dirty="0" smtClean="0">
                <a:latin typeface="Times New Roman" pitchFamily="18" charset="0"/>
                <a:ea typeface="黑体" pitchFamily="49" charset="-122"/>
                <a:cs typeface="Times New Roman" pitchFamily="18" charset="0"/>
                <a:sym typeface="黑体" pitchFamily="49" charset="-122"/>
              </a:rPr>
              <a:t>设计</a:t>
            </a:r>
            <a:r>
              <a:rPr lang="zh-CN" altLang="en-US" sz="4400" dirty="0" smtClean="0">
                <a:latin typeface="Times New Roman" pitchFamily="18" charset="0"/>
                <a:ea typeface="黑体" pitchFamily="49" charset="-122"/>
                <a:cs typeface="Times New Roman" pitchFamily="18" charset="0"/>
                <a:sym typeface="黑体" pitchFamily="49" charset="-122"/>
              </a:rPr>
              <a:t>框架</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可视化设计的</a:t>
            </a:r>
            <a:r>
              <a:rPr lang="en-US" altLang="zh-CN" sz="2800" dirty="0" smtClean="0">
                <a:latin typeface="Times New Roman" pitchFamily="18" charset="0"/>
                <a:ea typeface="黑体" pitchFamily="49" charset="-122"/>
                <a:cs typeface="Times New Roman" pitchFamily="18" charset="0"/>
                <a:sym typeface="Calibri" pitchFamily="34" charset="0"/>
              </a:rPr>
              <a:t>4</a:t>
            </a:r>
            <a:r>
              <a:rPr lang="zh-CN" altLang="en-US" sz="2800" dirty="0" smtClean="0">
                <a:latin typeface="Times New Roman" pitchFamily="18" charset="0"/>
                <a:ea typeface="黑体" pitchFamily="49" charset="-122"/>
                <a:cs typeface="Times New Roman" pitchFamily="18" charset="0"/>
                <a:sym typeface="Calibri" pitchFamily="34" charset="0"/>
              </a:rPr>
              <a:t>个层次</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问题刻画层</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数据层</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编码和交互层（核心）</a:t>
            </a:r>
            <a:endParaRPr lang="en-US" altLang="zh-CN" sz="28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smtClean="0">
                <a:latin typeface="Times New Roman" pitchFamily="18" charset="0"/>
                <a:ea typeface="黑体" pitchFamily="49" charset="-122"/>
                <a:cs typeface="Times New Roman" pitchFamily="18" charset="0"/>
                <a:sym typeface="Calibri" pitchFamily="34" charset="0"/>
              </a:rPr>
              <a:t>设计并实施用户实验</a:t>
            </a:r>
            <a:endParaRPr lang="zh-CN" altLang="en-US" sz="2800" dirty="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3" name="组合 2"/>
          <p:cNvGrpSpPr/>
          <p:nvPr/>
        </p:nvGrpSpPr>
        <p:grpSpPr>
          <a:xfrm>
            <a:off x="5373836" y="1700808"/>
            <a:ext cx="3302620" cy="2804466"/>
            <a:chOff x="4932040" y="3068960"/>
            <a:chExt cx="3302620" cy="2804466"/>
          </a:xfrm>
        </p:grpSpPr>
        <p:pic>
          <p:nvPicPr>
            <p:cNvPr id="2050" name="Picture 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040" y="3068960"/>
              <a:ext cx="3302620" cy="242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4990606" y="5504094"/>
              <a:ext cx="3185487" cy="369332"/>
            </a:xfrm>
            <a:prstGeom prst="rect">
              <a:avLst/>
            </a:prstGeom>
          </p:spPr>
          <p:txBody>
            <a:bodyPr wrap="none">
              <a:spAutoFit/>
            </a:bodyPr>
            <a:lstStyle/>
            <a:p>
              <a:r>
                <a:rPr lang="zh-CN" altLang="zh-CN" dirty="0"/>
                <a:t>数据可视化的循环式设计模型</a:t>
              </a:r>
              <a:endParaRPr lang="zh-CN" altLang="en-US" dirty="0"/>
            </a:p>
          </p:txBody>
        </p:sp>
      </p:grpSp>
    </p:spTree>
    <p:extLst>
      <p:ext uri="{BB962C8B-B14F-4D97-AF65-F5344CB8AC3E}">
        <p14:creationId xmlns:p14="http://schemas.microsoft.com/office/powerpoint/2010/main" val="208398384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41</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数据的筛选</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设计者必须决定可视化所能处理的数据的</a:t>
            </a:r>
            <a:r>
              <a:rPr lang="zh-CN" altLang="en-US" sz="2400" dirty="0" smtClean="0">
                <a:latin typeface="Times New Roman" pitchFamily="18" charset="0"/>
                <a:ea typeface="黑体" pitchFamily="49" charset="-122"/>
                <a:cs typeface="Times New Roman" pitchFamily="18" charset="0"/>
                <a:sym typeface="Calibri" pitchFamily="34" charset="0"/>
              </a:rPr>
              <a:t>信息量</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避免</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可视化展示了过少的数据</a:t>
            </a:r>
            <a:r>
              <a:rPr lang="zh-CN" altLang="en-US" sz="2400" dirty="0" smtClean="0">
                <a:latin typeface="Times New Roman" pitchFamily="18" charset="0"/>
                <a:ea typeface="黑体" pitchFamily="49" charset="-122"/>
                <a:cs typeface="Times New Roman" pitchFamily="18" charset="0"/>
                <a:sym typeface="Calibri" pitchFamily="34" charset="0"/>
              </a:rPr>
              <a:t>信息</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设计者试图表达和传递过多的</a:t>
            </a:r>
            <a:r>
              <a:rPr lang="zh-CN" altLang="en-US" sz="2400" dirty="0" smtClean="0">
                <a:latin typeface="Times New Roman" pitchFamily="18" charset="0"/>
                <a:ea typeface="黑体" pitchFamily="49" charset="-122"/>
                <a:cs typeface="Times New Roman" pitchFamily="18" charset="0"/>
                <a:sym typeface="Calibri" pitchFamily="34" charset="0"/>
              </a:rPr>
              <a:t>信息</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解决方案</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数据</a:t>
            </a:r>
            <a:r>
              <a:rPr lang="zh-CN" altLang="en-US" sz="2400" dirty="0">
                <a:latin typeface="Times New Roman" pitchFamily="18" charset="0"/>
                <a:ea typeface="黑体" pitchFamily="49" charset="-122"/>
                <a:cs typeface="Times New Roman" pitchFamily="18" charset="0"/>
                <a:sym typeface="Calibri" pitchFamily="34" charset="0"/>
              </a:rPr>
              <a:t>的</a:t>
            </a:r>
            <a:r>
              <a:rPr lang="zh-CN" altLang="en-US" sz="2400" dirty="0" smtClean="0">
                <a:latin typeface="Times New Roman" pitchFamily="18" charset="0"/>
                <a:ea typeface="黑体" pitchFamily="49" charset="-122"/>
                <a:cs typeface="Times New Roman" pitchFamily="18" charset="0"/>
                <a:sym typeface="Calibri" pitchFamily="34" charset="0"/>
              </a:rPr>
              <a:t>筛选操作</a:t>
            </a:r>
            <a:r>
              <a:rPr lang="en-US" altLang="zh-CN" sz="2400" b="1" dirty="0" smtClean="0">
                <a:latin typeface="Times New Roman" pitchFamily="18" charset="0"/>
                <a:ea typeface="黑体" pitchFamily="49" charset="-122"/>
                <a:cs typeface="Times New Roman" pitchFamily="18" charset="0"/>
                <a:sym typeface="Calibri" pitchFamily="34" charset="0"/>
              </a:rPr>
              <a:t>—</a:t>
            </a:r>
            <a:r>
              <a:rPr lang="zh-CN" altLang="en-US" sz="2400" dirty="0" smtClean="0">
                <a:latin typeface="Times New Roman" pitchFamily="18" charset="0"/>
                <a:ea typeface="黑体" pitchFamily="49" charset="-122"/>
                <a:cs typeface="Times New Roman" pitchFamily="18" charset="0"/>
                <a:sym typeface="Calibri" pitchFamily="34" charset="0"/>
              </a:rPr>
              <a:t>让用户选择当前显示的部分数据</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多</a:t>
            </a:r>
            <a:r>
              <a:rPr lang="zh-CN" altLang="en-US" sz="2400" dirty="0">
                <a:latin typeface="Times New Roman" pitchFamily="18" charset="0"/>
                <a:ea typeface="黑体" pitchFamily="49" charset="-122"/>
                <a:cs typeface="Times New Roman" pitchFamily="18" charset="0"/>
                <a:sym typeface="Calibri" pitchFamily="34" charset="0"/>
              </a:rPr>
              <a:t>视图或多</a:t>
            </a:r>
            <a:r>
              <a:rPr lang="zh-CN" altLang="en-US" sz="2400" dirty="0" smtClean="0">
                <a:latin typeface="Times New Roman" pitchFamily="18" charset="0"/>
                <a:ea typeface="黑体" pitchFamily="49" charset="-122"/>
                <a:cs typeface="Times New Roman" pitchFamily="18" charset="0"/>
                <a:sym typeface="Calibri" pitchFamily="34" charset="0"/>
              </a:rPr>
              <a:t>显示器</a:t>
            </a:r>
            <a:r>
              <a:rPr lang="en-US" altLang="zh-CN" sz="2400" b="1" dirty="0" smtClean="0">
                <a:latin typeface="Times New Roman" pitchFamily="18" charset="0"/>
                <a:ea typeface="黑体" pitchFamily="49" charset="-122"/>
                <a:cs typeface="Times New Roman" pitchFamily="18" charset="0"/>
                <a:sym typeface="Calibri" pitchFamily="34" charset="0"/>
              </a:rPr>
              <a:t>—</a:t>
            </a:r>
            <a:r>
              <a:rPr lang="zh-CN" altLang="en-US" sz="2400" dirty="0" smtClean="0">
                <a:latin typeface="Times New Roman" pitchFamily="18" charset="0"/>
                <a:ea typeface="黑体" pitchFamily="49" charset="-122"/>
                <a:cs typeface="Times New Roman" pitchFamily="18" charset="0"/>
                <a:sym typeface="Calibri" pitchFamily="34" charset="0"/>
              </a:rPr>
              <a:t>根据数据的</a:t>
            </a:r>
            <a:r>
              <a:rPr lang="zh-CN" altLang="en-US" sz="2400" dirty="0">
                <a:latin typeface="Times New Roman" pitchFamily="18" charset="0"/>
                <a:ea typeface="黑体" pitchFamily="49" charset="-122"/>
                <a:cs typeface="Times New Roman" pitchFamily="18" charset="0"/>
                <a:sym typeface="Calibri" pitchFamily="34" charset="0"/>
              </a:rPr>
              <a:t>相关性分别显示</a:t>
            </a: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2945520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42</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数据到</a:t>
            </a:r>
            <a:r>
              <a:rPr lang="zh-CN" altLang="en-US" sz="4400" smtClean="0">
                <a:latin typeface="Times New Roman" pitchFamily="18" charset="0"/>
                <a:ea typeface="黑体" pitchFamily="49" charset="-122"/>
                <a:cs typeface="Times New Roman" pitchFamily="18" charset="0"/>
                <a:sym typeface="黑体" pitchFamily="49" charset="-122"/>
              </a:rPr>
              <a:t>可视化</a:t>
            </a:r>
            <a:r>
              <a:rPr lang="zh-CN" altLang="en-US" sz="4400" smtClean="0">
                <a:latin typeface="Times New Roman" pitchFamily="18" charset="0"/>
                <a:ea typeface="黑体" pitchFamily="49" charset="-122"/>
                <a:cs typeface="Times New Roman" pitchFamily="18" charset="0"/>
                <a:sym typeface="黑体" pitchFamily="49" charset="-122"/>
              </a:rPr>
              <a:t>的映射</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充分利用人们已有的先验知识，从而降低人们对信息的感知和认知所需要的</a:t>
            </a:r>
            <a:r>
              <a:rPr lang="zh-CN" altLang="en-US" sz="2400" dirty="0" smtClean="0">
                <a:latin typeface="Times New Roman" pitchFamily="18" charset="0"/>
                <a:ea typeface="黑体" pitchFamily="49" charset="-122"/>
                <a:cs typeface="Times New Roman" pitchFamily="18" charset="0"/>
                <a:sym typeface="Calibri" pitchFamily="34" charset="0"/>
              </a:rPr>
              <a:t>时间</a:t>
            </a:r>
            <a:endParaRPr lang="zh-CN" altLang="en-US" sz="2400" dirty="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683568" y="420870"/>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3074" name="图片 102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69331" y="2636912"/>
            <a:ext cx="4641850" cy="326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376516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43</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视图选择与交互</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视图交互</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	滚动与</a:t>
            </a:r>
            <a:r>
              <a:rPr lang="zh-CN" altLang="en-US" sz="2400" dirty="0" smtClean="0">
                <a:latin typeface="Times New Roman" pitchFamily="18" charset="0"/>
                <a:ea typeface="黑体" pitchFamily="49" charset="-122"/>
                <a:cs typeface="Times New Roman" pitchFamily="18" charset="0"/>
                <a:sym typeface="Calibri" pitchFamily="34" charset="0"/>
              </a:rPr>
              <a:t>缩放</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	颜色映射的</a:t>
            </a:r>
            <a:r>
              <a:rPr lang="zh-CN" altLang="en-US" sz="2400" dirty="0" smtClean="0">
                <a:latin typeface="Times New Roman" pitchFamily="18" charset="0"/>
                <a:ea typeface="黑体" pitchFamily="49" charset="-122"/>
                <a:cs typeface="Times New Roman" pitchFamily="18" charset="0"/>
                <a:sym typeface="Calibri" pitchFamily="34" charset="0"/>
              </a:rPr>
              <a:t>控制</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数据</a:t>
            </a:r>
            <a:r>
              <a:rPr lang="zh-CN" altLang="en-US" sz="2400" dirty="0">
                <a:latin typeface="Times New Roman" pitchFamily="18" charset="0"/>
                <a:ea typeface="黑体" pitchFamily="49" charset="-122"/>
                <a:cs typeface="Times New Roman" pitchFamily="18" charset="0"/>
                <a:sym typeface="Calibri" pitchFamily="34" charset="0"/>
              </a:rPr>
              <a:t>映射方式的</a:t>
            </a:r>
            <a:r>
              <a:rPr lang="zh-CN" altLang="en-US" sz="2400" dirty="0" smtClean="0">
                <a:latin typeface="Times New Roman" pitchFamily="18" charset="0"/>
                <a:ea typeface="黑体" pitchFamily="49" charset="-122"/>
                <a:cs typeface="Times New Roman" pitchFamily="18" charset="0"/>
                <a:sym typeface="Calibri" pitchFamily="34" charset="0"/>
              </a:rPr>
              <a:t>控制</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	数据缩放和裁剪</a:t>
            </a:r>
            <a:r>
              <a:rPr lang="zh-CN" altLang="en-US" sz="2400" dirty="0" smtClean="0">
                <a:latin typeface="Times New Roman" pitchFamily="18" charset="0"/>
                <a:ea typeface="黑体" pitchFamily="49" charset="-122"/>
                <a:cs typeface="Times New Roman" pitchFamily="18" charset="0"/>
                <a:sym typeface="Calibri" pitchFamily="34" charset="0"/>
              </a:rPr>
              <a:t>工具</a:t>
            </a:r>
            <a:endParaRPr lang="zh-CN" altLang="en-US"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	</a:t>
            </a:r>
            <a:r>
              <a:rPr lang="en-US" altLang="zh-CN" sz="2400" dirty="0">
                <a:latin typeface="Times New Roman" pitchFamily="18" charset="0"/>
                <a:ea typeface="黑体" pitchFamily="49" charset="-122"/>
                <a:cs typeface="Times New Roman" pitchFamily="18" charset="0"/>
                <a:sym typeface="Calibri" pitchFamily="34" charset="0"/>
              </a:rPr>
              <a:t>LOD</a:t>
            </a:r>
            <a:r>
              <a:rPr lang="zh-CN" altLang="en-US" sz="2400" dirty="0">
                <a:latin typeface="Times New Roman" pitchFamily="18" charset="0"/>
                <a:ea typeface="黑体" pitchFamily="49" charset="-122"/>
                <a:cs typeface="Times New Roman" pitchFamily="18" charset="0"/>
                <a:sym typeface="Calibri" pitchFamily="34" charset="0"/>
              </a:rPr>
              <a:t>控制</a:t>
            </a:r>
          </a:p>
          <a:p>
            <a:pPr marL="914400" lvl="1" indent="-457200" defTabSz="0">
              <a:lnSpc>
                <a:spcPct val="125000"/>
              </a:lnSpc>
              <a:spcBef>
                <a:spcPct val="20000"/>
              </a:spcBef>
              <a:buFont typeface="Arial" pitchFamily="34" charset="0"/>
              <a:buChar char="•"/>
            </a:pPr>
            <a:endParaRPr lang="zh-CN" altLang="en-US" sz="2400" dirty="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55763"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8135"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3" name="组合 2"/>
          <p:cNvGrpSpPr/>
          <p:nvPr/>
        </p:nvGrpSpPr>
        <p:grpSpPr>
          <a:xfrm>
            <a:off x="4458518" y="2564904"/>
            <a:ext cx="4505970" cy="3032404"/>
            <a:chOff x="1493838" y="2060848"/>
            <a:chExt cx="5226050" cy="3412878"/>
          </a:xfrm>
        </p:grpSpPr>
        <p:pic>
          <p:nvPicPr>
            <p:cNvPr id="4098" name="Picture 4" descr="http://www.vizinsight.com/blog/wp-content/uploads/2011/11/post_2011-11-20_0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3838" y="2060848"/>
              <a:ext cx="5226050"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544123" y="4746300"/>
              <a:ext cx="3383070" cy="727426"/>
            </a:xfrm>
            <a:prstGeom prst="rect">
              <a:avLst/>
            </a:prstGeom>
          </p:spPr>
          <p:txBody>
            <a:bodyPr wrap="square">
              <a:spAutoFit/>
            </a:bodyPr>
            <a:lstStyle/>
            <a:p>
              <a:r>
                <a:rPr lang="zh-CN" altLang="en-US" dirty="0" smtClean="0"/>
                <a:t>用散点图和平行坐标图</a:t>
              </a:r>
              <a:r>
                <a:rPr lang="zh-CN" altLang="zh-CN" dirty="0" smtClean="0"/>
                <a:t>对</a:t>
              </a:r>
              <a:r>
                <a:rPr lang="zh-CN" altLang="zh-CN" dirty="0"/>
                <a:t>一个</a:t>
              </a:r>
              <a:r>
                <a:rPr lang="en-US" altLang="zh-CN" dirty="0"/>
                <a:t>4</a:t>
              </a:r>
              <a:r>
                <a:rPr lang="zh-CN" altLang="zh-CN" dirty="0"/>
                <a:t>维数</a:t>
              </a:r>
              <a:r>
                <a:rPr lang="zh-CN" altLang="zh-CN" dirty="0" smtClean="0"/>
                <a:t>据</a:t>
              </a:r>
              <a:r>
                <a:rPr lang="zh-CN" altLang="en-US" dirty="0" smtClean="0"/>
                <a:t>进行可视化</a:t>
              </a:r>
              <a:endParaRPr lang="zh-CN" altLang="en-US" dirty="0"/>
            </a:p>
          </p:txBody>
        </p:sp>
      </p:grpSp>
    </p:spTree>
    <p:extLst>
      <p:ext uri="{BB962C8B-B14F-4D97-AF65-F5344CB8AC3E}">
        <p14:creationId xmlns:p14="http://schemas.microsoft.com/office/powerpoint/2010/main" val="2018914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132">
                                            <p:txEl>
                                              <p:pRg st="3" end="3"/>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48132">
                                            <p:txEl>
                                              <p:pRg st="4" end="4"/>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813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txBox="1">
            <a:spLocks noGrp="1" noChangeArrowheads="1"/>
          </p:cNvSpPr>
          <p:nvPr/>
        </p:nvSpPr>
        <p:spPr bwMode="auto">
          <a:xfrm>
            <a:off x="6719888" y="6372225"/>
            <a:ext cx="2338387"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r"/>
            <a:fld id="{D67495BF-DA96-4778-92FF-AF5B677C3185}" type="slidenum">
              <a:rPr lang="zh-CN" altLang="en-US" sz="1200" b="1">
                <a:solidFill>
                  <a:srgbClr val="31859B"/>
                </a:solidFill>
                <a:latin typeface="Times New Roman" pitchFamily="18" charset="0"/>
                <a:ea typeface="MS PGothic" pitchFamily="34" charset="-128"/>
                <a:cs typeface="Times New Roman" pitchFamily="18" charset="0"/>
                <a:sym typeface="Calibri" pitchFamily="34" charset="0"/>
              </a:rPr>
              <a:pPr algn="r"/>
              <a:t>44</a:t>
            </a:fld>
            <a:endParaRPr lang="zh-CN" altLang="en-US" sz="1300" b="1">
              <a:solidFill>
                <a:srgbClr val="000000"/>
              </a:solidFill>
              <a:latin typeface="Times New Roman" pitchFamily="18" charset="0"/>
              <a:cs typeface="Times New Roman" pitchFamily="18" charset="0"/>
              <a:sym typeface="Calibri" pitchFamily="34" charset="0"/>
            </a:endParaRPr>
          </a:p>
        </p:txBody>
      </p:sp>
      <p:sp>
        <p:nvSpPr>
          <p:cNvPr id="48131"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altLang="en-US" sz="4400" dirty="0" smtClean="0">
                <a:latin typeface="Times New Roman" pitchFamily="18" charset="0"/>
                <a:ea typeface="黑体" pitchFamily="49" charset="-122"/>
                <a:cs typeface="Times New Roman" pitchFamily="18" charset="0"/>
                <a:sym typeface="黑体" pitchFamily="49" charset="-122"/>
              </a:rPr>
              <a:t>可视化中的美学因素</a:t>
            </a:r>
            <a:endParaRPr lang="zh-CN" sz="4400" dirty="0">
              <a:latin typeface="Times New Roman" pitchFamily="18" charset="0"/>
              <a:cs typeface="Times New Roman" pitchFamily="18" charset="0"/>
              <a:sym typeface="Calibri" pitchFamily="34" charset="0"/>
            </a:endParaRPr>
          </a:p>
        </p:txBody>
      </p:sp>
      <p:sp>
        <p:nvSpPr>
          <p:cNvPr id="48132" name="内容占位符 2"/>
          <p:cNvSpPr>
            <a:spLocks noGrp="1" noChangeArrowheads="1"/>
          </p:cNvSpPr>
          <p:nvPr/>
        </p:nvSpPr>
        <p:spPr bwMode="auto">
          <a:xfrm>
            <a:off x="611560" y="147320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认真仔细地对待可视化设计中的网格及其</a:t>
            </a:r>
            <a:r>
              <a:rPr lang="zh-CN" altLang="en-US" sz="2400" dirty="0" smtClean="0">
                <a:latin typeface="Times New Roman" pitchFamily="18" charset="0"/>
                <a:ea typeface="黑体" pitchFamily="49" charset="-122"/>
                <a:cs typeface="Times New Roman" pitchFamily="18" charset="0"/>
                <a:sym typeface="Calibri" pitchFamily="34" charset="0"/>
              </a:rPr>
              <a:t>标注</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正确使用颜色</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合理使用网格</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美学原则</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聚焦</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smtClean="0">
                <a:latin typeface="Times New Roman" pitchFamily="18" charset="0"/>
                <a:ea typeface="黑体" pitchFamily="49" charset="-122"/>
                <a:cs typeface="Times New Roman" pitchFamily="18" charset="0"/>
                <a:sym typeface="Calibri" pitchFamily="34" charset="0"/>
              </a:rPr>
              <a:t>平衡</a:t>
            </a:r>
            <a:endParaRPr lang="en-US" altLang="zh-CN" sz="2400" dirty="0" smtClean="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简单</a:t>
            </a:r>
            <a:endParaRPr lang="en-US" altLang="zh-CN" sz="2400" dirty="0" smtClean="0">
              <a:latin typeface="Times New Roman" pitchFamily="18" charset="0"/>
              <a:ea typeface="黑体" pitchFamily="49" charset="-122"/>
              <a:cs typeface="Times New Roman" pitchFamily="18" charset="0"/>
              <a:sym typeface="Calibri" pitchFamily="34" charset="0"/>
            </a:endParaRPr>
          </a:p>
        </p:txBody>
      </p:sp>
      <p:pic>
        <p:nvPicPr>
          <p:cNvPr id="48134"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187624" y="447675"/>
            <a:ext cx="1439862"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4813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5" name="组合 4"/>
          <p:cNvGrpSpPr/>
          <p:nvPr/>
        </p:nvGrpSpPr>
        <p:grpSpPr>
          <a:xfrm>
            <a:off x="3479965" y="2708920"/>
            <a:ext cx="5226050" cy="2342122"/>
            <a:chOff x="3479965" y="3727345"/>
            <a:chExt cx="5226050" cy="2342122"/>
          </a:xfrm>
        </p:grpSpPr>
        <p:pic>
          <p:nvPicPr>
            <p:cNvPr id="5122" name="图片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9965" y="3727345"/>
              <a:ext cx="5226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a:xfrm>
              <a:off x="3806990" y="5546247"/>
              <a:ext cx="4572000" cy="523220"/>
            </a:xfrm>
            <a:prstGeom prst="rect">
              <a:avLst/>
            </a:prstGeom>
          </p:spPr>
          <p:txBody>
            <a:bodyPr>
              <a:spAutoFit/>
            </a:bodyPr>
            <a:lstStyle/>
            <a:p>
              <a:r>
                <a:rPr lang="en-US" altLang="zh-CN" sz="1400" dirty="0"/>
                <a:t>(a)</a:t>
              </a:r>
              <a:r>
                <a:rPr lang="zh-CN" altLang="zh-CN" sz="1400" dirty="0"/>
                <a:t>不完整的可视化结果，用户无法得知几条曲线的意义</a:t>
              </a:r>
              <a:r>
                <a:rPr lang="en-US" altLang="zh-CN" sz="1400" dirty="0"/>
                <a:t>; (b)</a:t>
              </a:r>
              <a:r>
                <a:rPr lang="zh-CN" altLang="zh-CN" sz="1400" dirty="0"/>
                <a:t>一个完整的可视化结果。</a:t>
              </a:r>
              <a:endParaRPr lang="zh-CN" altLang="en-US" sz="1400" dirty="0"/>
            </a:p>
          </p:txBody>
        </p:sp>
      </p:grpSp>
      <p:grpSp>
        <p:nvGrpSpPr>
          <p:cNvPr id="8" name="组合 7"/>
          <p:cNvGrpSpPr/>
          <p:nvPr/>
        </p:nvGrpSpPr>
        <p:grpSpPr>
          <a:xfrm>
            <a:off x="3203848" y="4437112"/>
            <a:ext cx="5295900" cy="1459904"/>
            <a:chOff x="3203848" y="4437112"/>
            <a:chExt cx="5295900" cy="1459904"/>
          </a:xfrm>
        </p:grpSpPr>
        <p:pic>
          <p:nvPicPr>
            <p:cNvPr id="5124" name="图片 10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03848" y="4437112"/>
              <a:ext cx="52959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a:xfrm>
              <a:off x="4644008" y="5589239"/>
              <a:ext cx="2159566" cy="307777"/>
            </a:xfrm>
            <a:prstGeom prst="rect">
              <a:avLst/>
            </a:prstGeom>
          </p:spPr>
          <p:txBody>
            <a:bodyPr wrap="none">
              <a:spAutoFit/>
            </a:bodyPr>
            <a:lstStyle/>
            <a:p>
              <a:r>
                <a:rPr lang="zh-CN" altLang="zh-CN" sz="1400" dirty="0"/>
                <a:t>网格及其标注的合理使用</a:t>
              </a:r>
              <a:endParaRPr lang="zh-CN" altLang="en-US" sz="1400" dirty="0"/>
            </a:p>
          </p:txBody>
        </p:sp>
      </p:grpSp>
      <p:grpSp>
        <p:nvGrpSpPr>
          <p:cNvPr id="10" name="组合 9"/>
          <p:cNvGrpSpPr/>
          <p:nvPr/>
        </p:nvGrpSpPr>
        <p:grpSpPr>
          <a:xfrm>
            <a:off x="3093667" y="3477512"/>
            <a:ext cx="5226050" cy="1919199"/>
            <a:chOff x="0" y="-23853"/>
            <a:chExt cx="5226050" cy="1919199"/>
          </a:xfrm>
        </p:grpSpPr>
        <p:pic>
          <p:nvPicPr>
            <p:cNvPr id="5125" name="图片 103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0" y="-23853"/>
              <a:ext cx="52260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547664" y="1556792"/>
              <a:ext cx="2236510" cy="338554"/>
            </a:xfrm>
            <a:prstGeom prst="rect">
              <a:avLst/>
            </a:prstGeom>
          </p:spPr>
          <p:txBody>
            <a:bodyPr wrap="none">
              <a:spAutoFit/>
            </a:bodyPr>
            <a:lstStyle/>
            <a:p>
              <a:r>
                <a:rPr lang="zh-CN" altLang="zh-CN" sz="1600" dirty="0"/>
                <a:t>可视化元素的平衡分布</a:t>
              </a:r>
              <a:endParaRPr lang="zh-CN" altLang="en-US" sz="1600" dirty="0"/>
            </a:p>
          </p:txBody>
        </p:sp>
      </p:grpSp>
    </p:spTree>
    <p:extLst>
      <p:ext uri="{BB962C8B-B14F-4D97-AF65-F5344CB8AC3E}">
        <p14:creationId xmlns:p14="http://schemas.microsoft.com/office/powerpoint/2010/main" val="233961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13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132">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5"/>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8132">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8"/>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48132">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8132">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813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ChangeArrowheads="1"/>
          </p:cNvSpPr>
          <p:nvPr/>
        </p:nvSpPr>
        <p:spPr bwMode="auto">
          <a:xfrm>
            <a:off x="539750" y="3068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571500" indent="-571500" algn="ctr">
              <a:buSzPct val="130000"/>
            </a:pPr>
            <a:endParaRPr lang="zh-CN" altLang="zh-CN" sz="4800">
              <a:latin typeface="Times New Roman" pitchFamily="18" charset="0"/>
              <a:cs typeface="Times New Roman" pitchFamily="18" charset="0"/>
              <a:sym typeface="Calibri" pitchFamily="34" charset="0"/>
            </a:endParaRPr>
          </a:p>
        </p:txBody>
      </p:sp>
      <p:sp>
        <p:nvSpPr>
          <p:cNvPr id="83971" name="标题 1"/>
          <p:cNvSpPr>
            <a:spLocks noGrp="1" noChangeArrowheads="1"/>
          </p:cNvSpPr>
          <p:nvPr>
            <p:ph type="ctrTitle"/>
          </p:nvPr>
        </p:nvSpPr>
        <p:spPr>
          <a:xfrm>
            <a:off x="939800" y="2520950"/>
            <a:ext cx="7772400" cy="908050"/>
          </a:xfrm>
          <a:ln/>
          <a:extLst>
            <a:ext uri="{91240B29-F687-4F45-9708-019B960494DF}">
              <a14:hiddenLine xmlns:a14="http://schemas.microsoft.com/office/drawing/2010/main" w="9525">
                <a:solidFill>
                  <a:srgbClr val="000000"/>
                </a:solidFill>
                <a:miter lim="800000"/>
                <a:headEnd/>
                <a:tailEnd/>
              </a14:hiddenLine>
            </a:ext>
          </a:extLst>
        </p:spPr>
        <p:txBody>
          <a:bodyPr anchor="t"/>
          <a:lstStyle/>
          <a:p>
            <a:pPr marL="0" indent="0"/>
            <a:r>
              <a:rPr lang="zh-CN" altLang="en-US" sz="4800" b="1" dirty="0">
                <a:latin typeface="Times New Roman" pitchFamily="18" charset="0"/>
                <a:ea typeface="黑体" pitchFamily="49" charset="-122"/>
                <a:cs typeface="Times New Roman" pitchFamily="18" charset="0"/>
                <a:sym typeface="黑体" pitchFamily="49" charset="-122"/>
              </a:rPr>
              <a:t>可视化</a:t>
            </a:r>
            <a:r>
              <a:rPr lang="zh-CN" altLang="en-US" sz="4800" b="1" dirty="0" smtClean="0">
                <a:latin typeface="Times New Roman" pitchFamily="18" charset="0"/>
                <a:ea typeface="黑体" pitchFamily="49" charset="-122"/>
                <a:cs typeface="Times New Roman" pitchFamily="18" charset="0"/>
                <a:sym typeface="黑体" pitchFamily="49" charset="-122"/>
              </a:rPr>
              <a:t>隐喻</a:t>
            </a:r>
            <a:endParaRPr lang="zh-CN" altLang="en-US" sz="4800" b="1" dirty="0">
              <a:latin typeface="Times New Roman" pitchFamily="18" charset="0"/>
              <a:ea typeface="黑体" pitchFamily="49" charset="-122"/>
              <a:cs typeface="Times New Roman" pitchFamily="18" charset="0"/>
              <a:sym typeface="黑体" pitchFamily="49" charset="-122"/>
            </a:endParaRPr>
          </a:p>
        </p:txBody>
      </p:sp>
      <p:cxnSp>
        <p:nvCxnSpPr>
          <p:cNvPr id="83972" name="直接连接符 12"/>
          <p:cNvCxnSpPr>
            <a:cxnSpLocks noChangeShapeType="1"/>
          </p:cNvCxnSpPr>
          <p:nvPr/>
        </p:nvCxnSpPr>
        <p:spPr bwMode="auto">
          <a:xfrm>
            <a:off x="287338" y="3359150"/>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pic>
        <p:nvPicPr>
          <p:cNvPr id="83973" name="图片 4"/>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358900" y="2311400"/>
            <a:ext cx="1439863" cy="8858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3974" name="TextBox 1"/>
          <p:cNvSpPr>
            <a:spLocks noChangeArrowheads="1"/>
          </p:cNvSpPr>
          <p:nvPr/>
        </p:nvSpPr>
        <p:spPr bwMode="auto">
          <a:xfrm>
            <a:off x="4152900" y="3568700"/>
            <a:ext cx="497205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sz="1600">
                <a:solidFill>
                  <a:srgbClr val="000000"/>
                </a:solidFill>
                <a:latin typeface="Times New Roman" pitchFamily="18" charset="0"/>
                <a:ea typeface="黑体" pitchFamily="49" charset="-122"/>
                <a:cs typeface="Times New Roman" pitchFamily="18" charset="0"/>
                <a:sym typeface="Times New Roman" pitchFamily="18" charset="0"/>
              </a:rPr>
              <a:t>All</a:t>
            </a:r>
            <a:r>
              <a:rPr lang="zh-CN" altLang="en-US" sz="1600">
                <a:solidFill>
                  <a:srgbClr val="000000"/>
                </a:solidFill>
                <a:latin typeface="Times New Roman" pitchFamily="18" charset="0"/>
                <a:ea typeface="黑体" pitchFamily="49" charset="-122"/>
                <a:cs typeface="Times New Roman" pitchFamily="18" charset="0"/>
                <a:sym typeface="Times New Roman" pitchFamily="18" charset="0"/>
              </a:rPr>
              <a:t> </a:t>
            </a:r>
            <a:r>
              <a:rPr lang="en-US" sz="1600">
                <a:solidFill>
                  <a:srgbClr val="000000"/>
                </a:solidFill>
                <a:latin typeface="Times New Roman" pitchFamily="18" charset="0"/>
                <a:ea typeface="黑体" pitchFamily="49" charset="-122"/>
                <a:cs typeface="Times New Roman" pitchFamily="18" charset="0"/>
                <a:sym typeface="Times New Roman" pitchFamily="18" charset="0"/>
              </a:rPr>
              <a:t>the world’s a stage,</a:t>
            </a:r>
            <a:endParaRPr lang="zh-CN" altLang="en-US" sz="1600">
              <a:solidFill>
                <a:srgbClr val="000000"/>
              </a:solidFill>
              <a:latin typeface="Times New Roman" pitchFamily="18" charset="0"/>
              <a:ea typeface="黑体" pitchFamily="49" charset="-122"/>
              <a:cs typeface="Times New Roman" pitchFamily="18" charset="0"/>
              <a:sym typeface="Times New Roman" pitchFamily="18" charset="0"/>
            </a:endParaRPr>
          </a:p>
          <a:p>
            <a:r>
              <a:rPr lang="en-US" sz="1600">
                <a:solidFill>
                  <a:srgbClr val="000000"/>
                </a:solidFill>
                <a:latin typeface="Times New Roman" pitchFamily="18" charset="0"/>
                <a:ea typeface="黑体" pitchFamily="49" charset="-122"/>
                <a:cs typeface="Times New Roman" pitchFamily="18" charset="0"/>
                <a:sym typeface="Times New Roman" pitchFamily="18" charset="0"/>
              </a:rPr>
              <a:t>And all the men and women merely players;</a:t>
            </a:r>
            <a:endParaRPr lang="zh-CN" altLang="en-US" sz="1600">
              <a:solidFill>
                <a:srgbClr val="000000"/>
              </a:solidFill>
              <a:latin typeface="Times New Roman" pitchFamily="18" charset="0"/>
              <a:ea typeface="黑体" pitchFamily="49" charset="-122"/>
              <a:cs typeface="Times New Roman" pitchFamily="18" charset="0"/>
              <a:sym typeface="Times New Roman" pitchFamily="18" charset="0"/>
            </a:endParaRPr>
          </a:p>
          <a:p>
            <a:r>
              <a:rPr lang="en-US" sz="1600">
                <a:solidFill>
                  <a:srgbClr val="000000"/>
                </a:solidFill>
                <a:latin typeface="Times New Roman" pitchFamily="18" charset="0"/>
                <a:ea typeface="黑体" pitchFamily="49" charset="-122"/>
                <a:cs typeface="Times New Roman" pitchFamily="18" charset="0"/>
                <a:sym typeface="Times New Roman" pitchFamily="18" charset="0"/>
              </a:rPr>
              <a:t>They have their exits and their entrances;</a:t>
            </a:r>
            <a:endParaRPr lang="zh-CN" altLang="en-US" sz="1600">
              <a:solidFill>
                <a:srgbClr val="000000"/>
              </a:solidFill>
              <a:latin typeface="Times New Roman" pitchFamily="18" charset="0"/>
              <a:ea typeface="黑体" pitchFamily="49" charset="-122"/>
              <a:cs typeface="Times New Roman" pitchFamily="18" charset="0"/>
              <a:sym typeface="Times New Roman" pitchFamily="18" charset="0"/>
            </a:endParaRPr>
          </a:p>
          <a:p>
            <a:pPr algn="r"/>
            <a:r>
              <a:rPr lang="en-US" sz="1600">
                <a:solidFill>
                  <a:srgbClr val="000000"/>
                </a:solidFill>
                <a:latin typeface="Times New Roman" pitchFamily="18" charset="0"/>
                <a:ea typeface="黑体" pitchFamily="49" charset="-122"/>
                <a:cs typeface="Times New Roman" pitchFamily="18" charset="0"/>
                <a:sym typeface="Times New Roman" pitchFamily="18" charset="0"/>
              </a:rPr>
              <a:t>-- Willian Shakespeare, As You Like It, 2/7</a:t>
            </a:r>
            <a:endParaRPr lang="zh-CN" altLang="en-US" sz="1600">
              <a:solidFill>
                <a:srgbClr val="000000"/>
              </a:solidFill>
              <a:latin typeface="Times New Roman" pitchFamily="18" charset="0"/>
              <a:ea typeface="黑体" pitchFamily="49" charset="-122"/>
              <a:cs typeface="Times New Roman" pitchFamily="18" charset="0"/>
            </a:endParaRPr>
          </a:p>
        </p:txBody>
      </p:sp>
    </p:spTree>
    <p:extLst>
      <p:ext uri="{BB962C8B-B14F-4D97-AF65-F5344CB8AC3E}">
        <p14:creationId xmlns:p14="http://schemas.microsoft.com/office/powerpoint/2010/main" val="19026756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标题 1"/>
          <p:cNvSpPr>
            <a:spLocks noGrp="1" noChangeArrowheads="1"/>
          </p:cNvSpPr>
          <p:nvPr/>
        </p:nvSpPr>
        <p:spPr bwMode="auto">
          <a:xfrm>
            <a:off x="660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Times New Roman" pitchFamily="18" charset="0"/>
                <a:ea typeface="黑体" pitchFamily="49" charset="-122"/>
                <a:cs typeface="Times New Roman" pitchFamily="18" charset="0"/>
                <a:sym typeface="黑体" pitchFamily="49" charset="-122"/>
              </a:rPr>
              <a:t>什么是视觉隐喻</a:t>
            </a:r>
            <a:endParaRPr lang="zh-CN" sz="4400">
              <a:latin typeface="Times New Roman" pitchFamily="18" charset="0"/>
              <a:cs typeface="Times New Roman" pitchFamily="18" charset="0"/>
              <a:sym typeface="Calibri" pitchFamily="34" charset="0"/>
            </a:endParaRPr>
          </a:p>
        </p:txBody>
      </p:sp>
      <p:sp>
        <p:nvSpPr>
          <p:cNvPr id="86020" name="内容占位符 2"/>
          <p:cNvSpPr>
            <a:spLocks noGrp="1" noChangeArrowheads="1"/>
          </p:cNvSpPr>
          <p:nvPr/>
        </p:nvSpPr>
        <p:spPr bwMode="auto">
          <a:xfrm>
            <a:off x="520700" y="1612900"/>
            <a:ext cx="7015163" cy="2295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0000"/>
              </a:lnSpc>
              <a:spcBef>
                <a:spcPct val="20000"/>
              </a:spcBef>
              <a:buFontTx/>
              <a:buNone/>
            </a:pPr>
            <a:r>
              <a:rPr lang="zh-CN" altLang="en-US" sz="3000">
                <a:latin typeface="Times New Roman" pitchFamily="18" charset="0"/>
                <a:ea typeface="黑体" pitchFamily="49" charset="-122"/>
                <a:cs typeface="Times New Roman" pitchFamily="18" charset="0"/>
                <a:sym typeface="Calibri" pitchFamily="34" charset="0"/>
              </a:rPr>
              <a:t>隐喻（</a:t>
            </a:r>
            <a:r>
              <a:rPr lang="en-US" sz="3000">
                <a:latin typeface="Times New Roman" pitchFamily="18" charset="0"/>
                <a:ea typeface="黑体" pitchFamily="49" charset="-122"/>
                <a:cs typeface="Times New Roman" pitchFamily="18" charset="0"/>
                <a:sym typeface="Calibri" pitchFamily="34" charset="0"/>
              </a:rPr>
              <a:t>metaphor</a:t>
            </a:r>
            <a:r>
              <a:rPr lang="zh-CN" altLang="en-US" sz="3000">
                <a:latin typeface="Times New Roman" pitchFamily="18" charset="0"/>
                <a:ea typeface="黑体" pitchFamily="49" charset="-122"/>
                <a:cs typeface="Times New Roman" pitchFamily="18" charset="0"/>
                <a:sym typeface="Calibri" pitchFamily="34" charset="0"/>
              </a:rPr>
              <a:t>）的一种</a:t>
            </a:r>
          </a:p>
          <a:p>
            <a:pPr defTabSz="0">
              <a:lnSpc>
                <a:spcPct val="120000"/>
              </a:lnSpc>
              <a:spcBef>
                <a:spcPct val="20000"/>
              </a:spcBef>
              <a:buFontTx/>
              <a:buNone/>
            </a:pPr>
            <a:r>
              <a:rPr lang="zh-CN" altLang="en-US" sz="3000">
                <a:latin typeface="Times New Roman" pitchFamily="18" charset="0"/>
                <a:ea typeface="黑体" pitchFamily="49" charset="-122"/>
                <a:cs typeface="Times New Roman" pitchFamily="18" charset="0"/>
                <a:sym typeface="Calibri" pitchFamily="34" charset="0"/>
              </a:rPr>
              <a:t>	在视觉上将目标物体</a:t>
            </a:r>
            <a:r>
              <a:rPr lang="en-US" sz="3000">
                <a:latin typeface="Times New Roman" pitchFamily="18" charset="0"/>
                <a:ea typeface="黑体" pitchFamily="49" charset="-122"/>
                <a:cs typeface="Times New Roman" pitchFamily="18" charset="0"/>
                <a:sym typeface="Calibri" pitchFamily="34" charset="0"/>
              </a:rPr>
              <a:t>/</a:t>
            </a:r>
            <a:r>
              <a:rPr lang="zh-CN" altLang="en-US" sz="3000">
                <a:latin typeface="Times New Roman" pitchFamily="18" charset="0"/>
                <a:ea typeface="黑体" pitchFamily="49" charset="-122"/>
                <a:cs typeface="Times New Roman" pitchFamily="18" charset="0"/>
                <a:sym typeface="Calibri" pitchFamily="34" charset="0"/>
              </a:rPr>
              <a:t>形象与另一领域的（源）物体进行相似性对比</a:t>
            </a:r>
          </a:p>
          <a:p>
            <a:pPr defTabSz="0">
              <a:lnSpc>
                <a:spcPct val="120000"/>
              </a:lnSpc>
              <a:spcBef>
                <a:spcPct val="20000"/>
              </a:spcBef>
              <a:buFontTx/>
              <a:buNone/>
            </a:pPr>
            <a:r>
              <a:rPr lang="zh-CN" altLang="en-US" sz="3000">
                <a:latin typeface="Times New Roman" pitchFamily="18" charset="0"/>
                <a:ea typeface="黑体" pitchFamily="49" charset="-122"/>
                <a:cs typeface="Times New Roman" pitchFamily="18" charset="0"/>
                <a:sym typeface="Calibri" pitchFamily="34" charset="0"/>
              </a:rPr>
              <a:t>常用于广告、平面设计等</a:t>
            </a:r>
          </a:p>
        </p:txBody>
      </p:sp>
      <p:pic>
        <p:nvPicPr>
          <p:cNvPr id="860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8700" y="3471863"/>
            <a:ext cx="2235200" cy="2681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6022"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487488" y="390525"/>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6023"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0573081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nvSpPr>
        <p:spPr bwMode="auto">
          <a:xfrm>
            <a:off x="660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dirty="0" smtClean="0">
                <a:latin typeface="黑体" pitchFamily="49" charset="-122"/>
                <a:ea typeface="黑体" pitchFamily="49" charset="-122"/>
                <a:sym typeface="黑体" pitchFamily="49" charset="-122"/>
              </a:rPr>
              <a:t>可视化隐喻</a:t>
            </a:r>
            <a:endParaRPr lang="zh-CN" sz="4400" dirty="0">
              <a:latin typeface="Calibri" pitchFamily="34" charset="0"/>
              <a:sym typeface="Calibri" pitchFamily="34" charset="0"/>
            </a:endParaRPr>
          </a:p>
        </p:txBody>
      </p:sp>
      <p:sp>
        <p:nvSpPr>
          <p:cNvPr id="87043" name="内容占位符 2"/>
          <p:cNvSpPr>
            <a:spLocks noGrp="1" noChangeArrowheads="1"/>
          </p:cNvSpPr>
          <p:nvPr/>
        </p:nvSpPr>
        <p:spPr bwMode="auto">
          <a:xfrm>
            <a:off x="287338" y="1616075"/>
            <a:ext cx="8405812" cy="3956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3000" dirty="0">
                <a:latin typeface="黑体" pitchFamily="49" charset="-122"/>
                <a:ea typeface="黑体" pitchFamily="49" charset="-122"/>
                <a:sym typeface="Calibri" pitchFamily="34" charset="0"/>
              </a:rPr>
              <a:t>	将数据特性与自然界真实物体结合起来</a:t>
            </a:r>
          </a:p>
          <a:p>
            <a:pPr defTabSz="0">
              <a:lnSpc>
                <a:spcPct val="125000"/>
              </a:lnSpc>
              <a:spcBef>
                <a:spcPct val="20000"/>
              </a:spcBef>
              <a:buFontTx/>
              <a:buNone/>
            </a:pPr>
            <a:r>
              <a:rPr lang="zh-CN" altLang="en-US" sz="3000" dirty="0">
                <a:latin typeface="黑体" pitchFamily="49" charset="-122"/>
                <a:ea typeface="黑体" pitchFamily="49" charset="-122"/>
                <a:sym typeface="Calibri" pitchFamily="34" charset="0"/>
              </a:rPr>
              <a:t>	通过读者对自然界物体的认知来增强可视化表达效果</a:t>
            </a:r>
          </a:p>
        </p:txBody>
      </p:sp>
      <p:pic>
        <p:nvPicPr>
          <p:cNvPr id="870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7100" y="3849688"/>
            <a:ext cx="2540000" cy="216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0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613" y="3849688"/>
            <a:ext cx="1620837" cy="2163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7046" name="图片 8"/>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401763" y="434975"/>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7047"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402990845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nvSpPr>
        <p:spPr bwMode="auto">
          <a:xfrm>
            <a:off x="674688"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隐喻：树</a:t>
            </a:r>
            <a:endParaRPr lang="zh-CN" sz="4400">
              <a:latin typeface="Calibri" pitchFamily="34" charset="0"/>
              <a:sym typeface="Calibri" pitchFamily="34" charset="0"/>
            </a:endParaRPr>
          </a:p>
        </p:txBody>
      </p:sp>
      <p:pic>
        <p:nvPicPr>
          <p:cNvPr id="8806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750" y="2173288"/>
            <a:ext cx="3830638" cy="274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806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25" y="1976438"/>
            <a:ext cx="3235325" cy="332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8069" name="图片 7"/>
          <p:cNvPicPr>
            <a:picLocks noChangeAspect="1" noChangeArrowheads="1"/>
          </p:cNvPicPr>
          <p:nvPr/>
        </p:nvPicPr>
        <p:blipFill>
          <a:blip r:embed="rId5">
            <a:extLst>
              <a:ext uri="{28A0092B-C50C-407E-A947-70E740481C1C}">
                <a14:useLocalDpi xmlns:a14="http://schemas.microsoft.com/office/drawing/2010/main" val="0"/>
              </a:ext>
            </a:extLst>
          </a:blip>
          <a:srcRect t="37080" r="2669"/>
          <a:stretch>
            <a:fillRect/>
          </a:stretch>
        </p:blipFill>
        <p:spPr bwMode="auto">
          <a:xfrm>
            <a:off x="1655763" y="461963"/>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807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21669966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5" name="标题 1"/>
          <p:cNvSpPr>
            <a:spLocks noGrp="1" noChangeArrowheads="1"/>
          </p:cNvSpPr>
          <p:nvPr/>
        </p:nvSpPr>
        <p:spPr bwMode="auto">
          <a:xfrm>
            <a:off x="59055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隐喻：河流</a:t>
            </a:r>
            <a:endParaRPr lang="zh-CN" sz="4400">
              <a:latin typeface="Calibri" pitchFamily="34" charset="0"/>
              <a:sym typeface="Calibri" pitchFamily="34" charset="0"/>
            </a:endParaRPr>
          </a:p>
        </p:txBody>
      </p:sp>
      <p:pic>
        <p:nvPicPr>
          <p:cNvPr id="901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800" y="1962150"/>
            <a:ext cx="7454900" cy="3540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0117" name="图片 7"/>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417638" y="484188"/>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011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39746085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3"/>
          <p:cNvSpPr>
            <a:spLocks noGrp="1" noChangeArrowheads="1"/>
          </p:cNvSpPr>
          <p:nvPr/>
        </p:nvSpPr>
        <p:spPr bwMode="auto">
          <a:xfrm>
            <a:off x="66992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Times New Roman" pitchFamily="18" charset="0"/>
                <a:ea typeface="黑体" pitchFamily="49" charset="-122"/>
                <a:cs typeface="Times New Roman" pitchFamily="18" charset="0"/>
                <a:sym typeface="黑体" pitchFamily="49" charset="-122"/>
              </a:rPr>
              <a:t>可视化流水线</a:t>
            </a:r>
            <a:endParaRPr lang="zh-CN" sz="4400">
              <a:latin typeface="Times New Roman" pitchFamily="18" charset="0"/>
              <a:cs typeface="Times New Roman" pitchFamily="18" charset="0"/>
              <a:sym typeface="Calibri" pitchFamily="34" charset="0"/>
            </a:endParaRPr>
          </a:p>
        </p:txBody>
      </p:sp>
      <p:pic>
        <p:nvPicPr>
          <p:cNvPr id="7171" name="图片 5"/>
          <p:cNvPicPr>
            <a:picLocks noChangeArrowheads="1"/>
          </p:cNvPicPr>
          <p:nvPr/>
        </p:nvPicPr>
        <p:blipFill>
          <a:blip r:embed="rId2">
            <a:extLst>
              <a:ext uri="{28A0092B-C50C-407E-A947-70E740481C1C}">
                <a14:useLocalDpi xmlns:a14="http://schemas.microsoft.com/office/drawing/2010/main" val="0"/>
              </a:ext>
            </a:extLst>
          </a:blip>
          <a:srcRect r="2075"/>
          <a:stretch>
            <a:fillRect/>
          </a:stretch>
        </p:blipFill>
        <p:spPr bwMode="auto">
          <a:xfrm>
            <a:off x="962025" y="2103438"/>
            <a:ext cx="7278688" cy="23415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172" name="矩形 7"/>
          <p:cNvSpPr>
            <a:spLocks noChangeArrowheads="1"/>
          </p:cNvSpPr>
          <p:nvPr/>
        </p:nvSpPr>
        <p:spPr bwMode="auto">
          <a:xfrm>
            <a:off x="1778000" y="4637088"/>
            <a:ext cx="5727700" cy="51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1400">
                <a:solidFill>
                  <a:srgbClr val="000000"/>
                </a:solidFill>
                <a:latin typeface="Times New Roman" pitchFamily="18" charset="0"/>
                <a:ea typeface="黑体" pitchFamily="49" charset="-122"/>
                <a:cs typeface="Times New Roman" pitchFamily="18" charset="0"/>
                <a:sym typeface="Calibri" pitchFamily="34" charset="0"/>
              </a:rPr>
              <a:t>Haber, R. B. and McNabb, D. A. Visualization idioms: A conceptual model for scientific visualization systems, 1990.</a:t>
            </a:r>
            <a:endParaRPr lang="zh-CN" altLang="en-US" sz="1400">
              <a:solidFill>
                <a:srgbClr val="000000"/>
              </a:solidFill>
              <a:latin typeface="Times New Roman" pitchFamily="18" charset="0"/>
              <a:ea typeface="黑体" pitchFamily="49" charset="-122"/>
              <a:cs typeface="Times New Roman" pitchFamily="18" charset="0"/>
            </a:endParaRPr>
          </a:p>
        </p:txBody>
      </p:sp>
      <p:pic>
        <p:nvPicPr>
          <p:cNvPr id="7173" name="图片 8"/>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685925" y="41751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174"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7175"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58028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3" name="标题 1"/>
          <p:cNvSpPr>
            <a:spLocks noGrp="1" noChangeArrowheads="1"/>
          </p:cNvSpPr>
          <p:nvPr/>
        </p:nvSpPr>
        <p:spPr bwMode="auto">
          <a:xfrm>
            <a:off x="9144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隐喻：河流</a:t>
            </a:r>
            <a:endParaRPr lang="zh-CN" sz="4400">
              <a:latin typeface="Calibri" pitchFamily="34" charset="0"/>
              <a:sym typeface="Calibri" pitchFamily="34" charset="0"/>
            </a:endParaRPr>
          </a:p>
        </p:txBody>
      </p:sp>
      <p:pic>
        <p:nvPicPr>
          <p:cNvPr id="921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263" y="2451100"/>
            <a:ext cx="8580437" cy="2597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165" name="图片 7"/>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833563" y="415925"/>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216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759608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1" name="标题 1"/>
          <p:cNvSpPr>
            <a:spLocks noGrp="1" noChangeArrowheads="1"/>
          </p:cNvSpPr>
          <p:nvPr/>
        </p:nvSpPr>
        <p:spPr bwMode="auto">
          <a:xfrm>
            <a:off x="82867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隐喻：摩天轮</a:t>
            </a:r>
            <a:endParaRPr lang="zh-CN" sz="4400">
              <a:latin typeface="Calibri" pitchFamily="34" charset="0"/>
              <a:sym typeface="Calibri" pitchFamily="34" charset="0"/>
            </a:endParaRPr>
          </a:p>
        </p:txBody>
      </p:sp>
      <p:pic>
        <p:nvPicPr>
          <p:cNvPr id="942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1822450"/>
            <a:ext cx="7446963" cy="3417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4213" name="图片 7"/>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708150" y="427038"/>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4214"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54424002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标题 1"/>
          <p:cNvSpPr>
            <a:spLocks noGrp="1" noChangeArrowheads="1"/>
          </p:cNvSpPr>
          <p:nvPr/>
        </p:nvSpPr>
        <p:spPr bwMode="auto">
          <a:xfrm>
            <a:off x="82867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隐喻：向日葵</a:t>
            </a:r>
            <a:endParaRPr lang="zh-CN" sz="4400">
              <a:latin typeface="Calibri" pitchFamily="34" charset="0"/>
              <a:sym typeface="Calibri" pitchFamily="34" charset="0"/>
            </a:endParaRPr>
          </a:p>
        </p:txBody>
      </p:sp>
      <p:pic>
        <p:nvPicPr>
          <p:cNvPr id="9626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 y="1976438"/>
            <a:ext cx="7532688" cy="3268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6261" name="图片 7"/>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655763" y="450850"/>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626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99444429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itle 1"/>
          <p:cNvSpPr>
            <a:spLocks noGrp="1" noChangeArrowheads="1"/>
          </p:cNvSpPr>
          <p:nvPr/>
        </p:nvSpPr>
        <p:spPr bwMode="auto">
          <a:xfrm>
            <a:off x="73025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阅读材料</a:t>
            </a:r>
            <a:endParaRPr lang="zh-CN" sz="4400">
              <a:latin typeface="Calibri" pitchFamily="34" charset="0"/>
              <a:sym typeface="Calibri" pitchFamily="34" charset="0"/>
            </a:endParaRPr>
          </a:p>
        </p:txBody>
      </p:sp>
      <p:pic>
        <p:nvPicPr>
          <p:cNvPr id="98308" name="Picture 2"/>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952625"/>
            <a:ext cx="2946400" cy="3781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8309" name="TextBox 4"/>
          <p:cNvSpPr>
            <a:spLocks noChangeArrowheads="1"/>
          </p:cNvSpPr>
          <p:nvPr/>
        </p:nvSpPr>
        <p:spPr bwMode="auto">
          <a:xfrm>
            <a:off x="5021263" y="2320925"/>
            <a:ext cx="2414587"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solidFill>
                  <a:srgbClr val="000000"/>
                </a:solidFill>
                <a:latin typeface="Times New Roman" pitchFamily="18" charset="0"/>
                <a:ea typeface="Calibri" pitchFamily="34" charset="0"/>
                <a:cs typeface="Calibri" pitchFamily="34" charset="0"/>
                <a:sym typeface="Calibri" pitchFamily="34" charset="0"/>
              </a:rPr>
              <a:t>http://www.stonesc.com</a:t>
            </a:r>
            <a:endParaRPr lang="zh-CN" altLang="en-US" sz="1300">
              <a:solidFill>
                <a:srgbClr val="000000"/>
              </a:solidFill>
              <a:latin typeface="Times New Roman" pitchFamily="18" charset="0"/>
              <a:cs typeface="Times New Roman" pitchFamily="18" charset="0"/>
            </a:endParaRPr>
          </a:p>
        </p:txBody>
      </p:sp>
      <p:pic>
        <p:nvPicPr>
          <p:cNvPr id="98310" name="图片 1"/>
          <p:cNvPicPr>
            <a:picLocks noChangeArrowheads="1"/>
          </p:cNvPicPr>
          <p:nvPr/>
        </p:nvPicPr>
        <p:blipFill>
          <a:blip r:embed="rId3">
            <a:extLst>
              <a:ext uri="{28A0092B-C50C-407E-A947-70E740481C1C}">
                <a14:useLocalDpi xmlns:a14="http://schemas.microsoft.com/office/drawing/2010/main" val="0"/>
              </a:ext>
            </a:extLst>
          </a:blip>
          <a:srcRect l="21848" t="12267" r="21086" b="6532"/>
          <a:stretch>
            <a:fillRect/>
          </a:stretch>
        </p:blipFill>
        <p:spPr bwMode="auto">
          <a:xfrm>
            <a:off x="5013325" y="2781300"/>
            <a:ext cx="2562225" cy="285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8311" name="图片 9"/>
          <p:cNvPicPr>
            <a:picLocks noChangeAspect="1" noChangeArrowheads="1"/>
          </p:cNvPicPr>
          <p:nvPr/>
        </p:nvPicPr>
        <p:blipFill>
          <a:blip r:embed="rId4">
            <a:extLst>
              <a:ext uri="{28A0092B-C50C-407E-A947-70E740481C1C}">
                <a14:useLocalDpi xmlns:a14="http://schemas.microsoft.com/office/drawing/2010/main" val="0"/>
              </a:ext>
            </a:extLst>
          </a:blip>
          <a:srcRect t="37080" r="2669"/>
          <a:stretch>
            <a:fillRect/>
          </a:stretch>
        </p:blipFill>
        <p:spPr bwMode="auto">
          <a:xfrm>
            <a:off x="1655763" y="474663"/>
            <a:ext cx="1439862"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831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548091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noChangeArrowheads="1"/>
          </p:cNvSpPr>
          <p:nvPr/>
        </p:nvSpPr>
        <p:spPr bwMode="auto">
          <a:xfrm>
            <a:off x="490538"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en-US" sz="4400">
                <a:latin typeface="黑体" pitchFamily="49" charset="-122"/>
                <a:ea typeface="黑体" pitchFamily="49" charset="-122"/>
                <a:sym typeface="黑体" pitchFamily="49" charset="-122"/>
              </a:rPr>
              <a:t>回路</a:t>
            </a:r>
            <a:r>
              <a:rPr lang="zh-CN" altLang="en-US" sz="4400">
                <a:latin typeface="黑体" pitchFamily="49" charset="-122"/>
                <a:ea typeface="黑体" pitchFamily="49" charset="-122"/>
                <a:sym typeface="黑体" pitchFamily="49" charset="-122"/>
              </a:rPr>
              <a:t>模型</a:t>
            </a:r>
            <a:endParaRPr lang="zh-CN" altLang="en-US" sz="4400">
              <a:latin typeface="Calibri" pitchFamily="34" charset="0"/>
              <a:sym typeface="Calibri" pitchFamily="34" charset="0"/>
            </a:endParaRPr>
          </a:p>
        </p:txBody>
      </p:sp>
      <p:pic>
        <p:nvPicPr>
          <p:cNvPr id="819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400" y="1536700"/>
            <a:ext cx="5505450" cy="44783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6" name="图片 6"/>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724025" y="4746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197"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8198"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15562206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noChangeArrowheads="1"/>
          </p:cNvSpPr>
          <p:nvPr/>
        </p:nvSpPr>
        <p:spPr bwMode="auto">
          <a:xfrm>
            <a:off x="55245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黑体" pitchFamily="49" charset="-122"/>
                <a:ea typeface="黑体" pitchFamily="49" charset="-122"/>
                <a:sym typeface="黑体" pitchFamily="49" charset="-122"/>
              </a:rPr>
              <a:t>回路模型</a:t>
            </a:r>
            <a:endParaRPr lang="zh-CN" sz="4400">
              <a:latin typeface="Calibri" pitchFamily="34" charset="0"/>
              <a:sym typeface="Calibri" pitchFamily="34" charset="0"/>
            </a:endParaRPr>
          </a:p>
        </p:txBody>
      </p:sp>
      <p:pic>
        <p:nvPicPr>
          <p:cNvPr id="921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338" y="1612900"/>
            <a:ext cx="7434262" cy="3981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0" name="图片 6"/>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2024063" y="368300"/>
            <a:ext cx="1439862"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221" name="图片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35850" y="5105400"/>
            <a:ext cx="1181100" cy="1041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9222"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190660325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noChangeArrowheads="1"/>
          </p:cNvSpPr>
          <p:nvPr/>
        </p:nvSpPr>
        <p:spPr bwMode="auto">
          <a:xfrm>
            <a:off x="727075"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Times New Roman" pitchFamily="18" charset="0"/>
                <a:ea typeface="黑体" pitchFamily="49" charset="-122"/>
                <a:cs typeface="Times New Roman" pitchFamily="18" charset="0"/>
                <a:sym typeface="黑体" pitchFamily="49" charset="-122"/>
              </a:rPr>
              <a:t>信息可视化参考流程</a:t>
            </a:r>
            <a:endParaRPr lang="zh-CN" sz="4400">
              <a:latin typeface="Times New Roman" pitchFamily="18" charset="0"/>
              <a:cs typeface="Times New Roman" pitchFamily="18" charset="0"/>
              <a:sym typeface="Calibri" pitchFamily="34" charset="0"/>
            </a:endParaRPr>
          </a:p>
        </p:txBody>
      </p:sp>
      <p:pic>
        <p:nvPicPr>
          <p:cNvPr id="10243" name="图片 3"/>
          <p:cNvPicPr>
            <a:picLocks noChangeArrowheads="1"/>
          </p:cNvPicPr>
          <p:nvPr/>
        </p:nvPicPr>
        <p:blipFill>
          <a:blip r:embed="rId2">
            <a:extLst>
              <a:ext uri="{28A0092B-C50C-407E-A947-70E740481C1C}">
                <a14:useLocalDpi xmlns:a14="http://schemas.microsoft.com/office/drawing/2010/main" val="0"/>
              </a:ext>
            </a:extLst>
          </a:blip>
          <a:srcRect b="5290"/>
          <a:stretch>
            <a:fillRect/>
          </a:stretch>
        </p:blipFill>
        <p:spPr bwMode="auto">
          <a:xfrm>
            <a:off x="520700" y="1892300"/>
            <a:ext cx="8094663" cy="28638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44" name="矩形 4"/>
          <p:cNvSpPr>
            <a:spLocks noChangeArrowheads="1"/>
          </p:cNvSpPr>
          <p:nvPr/>
        </p:nvSpPr>
        <p:spPr bwMode="auto">
          <a:xfrm>
            <a:off x="2266950" y="4862513"/>
            <a:ext cx="4748213" cy="731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sz="1400">
                <a:solidFill>
                  <a:srgbClr val="000000"/>
                </a:solidFill>
                <a:latin typeface="Times New Roman" pitchFamily="18" charset="0"/>
                <a:ea typeface="黑体" pitchFamily="49" charset="-122"/>
                <a:cs typeface="Times New Roman" pitchFamily="18" charset="0"/>
                <a:sym typeface="Calibri" pitchFamily="34" charset="0"/>
              </a:rPr>
              <a:t>Card, S. K., Mackinlay, J. D., and Shneiderman, B., editors. Readings in Information Visualization: Using Vision to Think, 1999.</a:t>
            </a:r>
            <a:endParaRPr lang="zh-CN" altLang="en-US" sz="1400">
              <a:solidFill>
                <a:srgbClr val="000000"/>
              </a:solidFill>
              <a:latin typeface="Times New Roman" pitchFamily="18" charset="0"/>
              <a:ea typeface="黑体" pitchFamily="49" charset="-122"/>
              <a:cs typeface="Times New Roman" pitchFamily="18" charset="0"/>
            </a:endParaRPr>
          </a:p>
        </p:txBody>
      </p:sp>
      <p:pic>
        <p:nvPicPr>
          <p:cNvPr id="10245" name="图片 7"/>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054100" y="419100"/>
            <a:ext cx="1439863" cy="884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0246"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877193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6000" y="1612900"/>
            <a:ext cx="6419850" cy="4076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7" name="标题 1"/>
          <p:cNvSpPr>
            <a:spLocks noGrp="1" noChangeArrowheads="1"/>
          </p:cNvSpPr>
          <p:nvPr/>
        </p:nvSpPr>
        <p:spPr bwMode="auto">
          <a:xfrm>
            <a:off x="508000" y="215900"/>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b"/>
          <a:lstStyle/>
          <a:p>
            <a:pPr algn="ctr" defTabSz="0">
              <a:buSzPct val="130000"/>
              <a:buFontTx/>
              <a:buNone/>
            </a:pPr>
            <a:r>
              <a:rPr lang="zh-CN" sz="4400">
                <a:latin typeface="Times New Roman" pitchFamily="18" charset="0"/>
                <a:ea typeface="黑体" pitchFamily="49" charset="-122"/>
                <a:cs typeface="Times New Roman" pitchFamily="18" charset="0"/>
                <a:sym typeface="Calibri" pitchFamily="34" charset="0"/>
              </a:rPr>
              <a:t>可视分析模型</a:t>
            </a:r>
          </a:p>
        </p:txBody>
      </p:sp>
      <p:sp>
        <p:nvSpPr>
          <p:cNvPr id="11268" name="TextBox 3"/>
          <p:cNvSpPr>
            <a:spLocks noChangeArrowheads="1"/>
          </p:cNvSpPr>
          <p:nvPr/>
        </p:nvSpPr>
        <p:spPr bwMode="auto">
          <a:xfrm>
            <a:off x="6846888" y="4824413"/>
            <a:ext cx="1362874"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sz="1400">
                <a:solidFill>
                  <a:srgbClr val="000000"/>
                </a:solidFill>
                <a:latin typeface="Times New Roman" pitchFamily="18" charset="0"/>
                <a:ea typeface="黑体" pitchFamily="49" charset="-122"/>
                <a:cs typeface="Times New Roman" pitchFamily="18" charset="0"/>
                <a:sym typeface="Calibri" pitchFamily="34" charset="0"/>
              </a:rPr>
              <a:t>By Daniel Keim</a:t>
            </a:r>
          </a:p>
        </p:txBody>
      </p:sp>
      <p:pic>
        <p:nvPicPr>
          <p:cNvPr id="11269" name="图片 7"/>
          <p:cNvPicPr>
            <a:picLocks noChangeAspect="1" noChangeArrowheads="1"/>
          </p:cNvPicPr>
          <p:nvPr/>
        </p:nvPicPr>
        <p:blipFill>
          <a:blip r:embed="rId3">
            <a:extLst>
              <a:ext uri="{28A0092B-C50C-407E-A947-70E740481C1C}">
                <a14:useLocalDpi xmlns:a14="http://schemas.microsoft.com/office/drawing/2010/main" val="0"/>
              </a:ext>
            </a:extLst>
          </a:blip>
          <a:srcRect t="37080" r="2669"/>
          <a:stretch>
            <a:fillRect/>
          </a:stretch>
        </p:blipFill>
        <p:spPr bwMode="auto">
          <a:xfrm>
            <a:off x="1438275" y="474663"/>
            <a:ext cx="1439863" cy="884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cxnSp>
        <p:nvCxnSpPr>
          <p:cNvPr id="11270" name="直接连接符 12"/>
          <p:cNvCxnSpPr>
            <a:cxnSpLocks noChangeShapeType="1"/>
          </p:cNvCxnSpPr>
          <p:nvPr/>
        </p:nvCxnSpPr>
        <p:spPr bwMode="auto">
          <a:xfrm>
            <a:off x="287338" y="1412875"/>
            <a:ext cx="8605837" cy="0"/>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Tree>
    <p:extLst>
      <p:ext uri="{BB962C8B-B14F-4D97-AF65-F5344CB8AC3E}">
        <p14:creationId xmlns:p14="http://schemas.microsoft.com/office/powerpoint/2010/main" val="3673439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VAG">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VAG">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1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20.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3.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4.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5.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6.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7.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8.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ppt/theme/themeOverride9.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04_数据可视化基础 - 研讨班</Template>
  <TotalTime>75</TotalTime>
  <Words>1503</Words>
  <Application>Microsoft Office PowerPoint</Application>
  <PresentationFormat>全屏显示(4:3)</PresentationFormat>
  <Paragraphs>304</Paragraphs>
  <Slides>53</Slides>
  <Notes>22</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VAG</vt:lpstr>
      <vt:lpstr>PowerPoint 演示文稿</vt:lpstr>
      <vt:lpstr>PowerPoint 演示文稿</vt:lpstr>
      <vt:lpstr>可视化流程模型</vt:lpstr>
      <vt:lpstr>PowerPoint 演示文稿</vt:lpstr>
      <vt:lpstr>PowerPoint 演示文稿</vt:lpstr>
      <vt:lpstr>PowerPoint 演示文稿</vt:lpstr>
      <vt:lpstr>PowerPoint 演示文稿</vt:lpstr>
      <vt:lpstr>PowerPoint 演示文稿</vt:lpstr>
      <vt:lpstr>PowerPoint 演示文稿</vt:lpstr>
      <vt:lpstr>可视化编码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可视编码元素的优先级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视觉编码实例</vt:lpstr>
      <vt:lpstr>PowerPoint 演示文稿</vt:lpstr>
      <vt:lpstr>PowerPoint 演示文稿</vt:lpstr>
      <vt:lpstr>PowerPoint 演示文稿</vt:lpstr>
      <vt:lpstr>可视化设计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可视化隐喻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LHN</dc:creator>
  <cp:lastModifiedBy>admin</cp:lastModifiedBy>
  <cp:revision>51</cp:revision>
  <dcterms:created xsi:type="dcterms:W3CDTF">2013-07-21T16:09:37Z</dcterms:created>
  <dcterms:modified xsi:type="dcterms:W3CDTF">2013-07-22T06:47:47Z</dcterms:modified>
</cp:coreProperties>
</file>